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907" r:id="rId2"/>
  </p:sldMasterIdLst>
  <p:notesMasterIdLst>
    <p:notesMasterId r:id="rId56"/>
  </p:notesMasterIdLst>
  <p:handoutMasterIdLst>
    <p:handoutMasterId r:id="rId57"/>
  </p:handoutMasterIdLst>
  <p:sldIdLst>
    <p:sldId id="335" r:id="rId3"/>
    <p:sldId id="257" r:id="rId4"/>
    <p:sldId id="261" r:id="rId5"/>
    <p:sldId id="258" r:id="rId6"/>
    <p:sldId id="259" r:id="rId7"/>
    <p:sldId id="260" r:id="rId8"/>
    <p:sldId id="264" r:id="rId9"/>
    <p:sldId id="267" r:id="rId10"/>
    <p:sldId id="273" r:id="rId11"/>
    <p:sldId id="274" r:id="rId12"/>
    <p:sldId id="262" r:id="rId13"/>
    <p:sldId id="336" r:id="rId14"/>
    <p:sldId id="269" r:id="rId15"/>
    <p:sldId id="326" r:id="rId16"/>
    <p:sldId id="314" r:id="rId17"/>
    <p:sldId id="270" r:id="rId18"/>
    <p:sldId id="337" r:id="rId19"/>
    <p:sldId id="338" r:id="rId20"/>
    <p:sldId id="281" r:id="rId21"/>
    <p:sldId id="327" r:id="rId22"/>
    <p:sldId id="282" r:id="rId23"/>
    <p:sldId id="290" r:id="rId24"/>
    <p:sldId id="286" r:id="rId25"/>
    <p:sldId id="339" r:id="rId26"/>
    <p:sldId id="340" r:id="rId27"/>
    <p:sldId id="341" r:id="rId28"/>
    <p:sldId id="342" r:id="rId29"/>
    <p:sldId id="287" r:id="rId30"/>
    <p:sldId id="288" r:id="rId31"/>
    <p:sldId id="292" r:id="rId32"/>
    <p:sldId id="293" r:id="rId33"/>
    <p:sldId id="305" r:id="rId34"/>
    <p:sldId id="316" r:id="rId35"/>
    <p:sldId id="311" r:id="rId36"/>
    <p:sldId id="343" r:id="rId37"/>
    <p:sldId id="344" r:id="rId38"/>
    <p:sldId id="319" r:id="rId39"/>
    <p:sldId id="295" r:id="rId40"/>
    <p:sldId id="315" r:id="rId41"/>
    <p:sldId id="298" r:id="rId42"/>
    <p:sldId id="303" r:id="rId43"/>
    <p:sldId id="304" r:id="rId44"/>
    <p:sldId id="334" r:id="rId45"/>
    <p:sldId id="346" r:id="rId46"/>
    <p:sldId id="265" r:id="rId47"/>
    <p:sldId id="317" r:id="rId48"/>
    <p:sldId id="318" r:id="rId49"/>
    <p:sldId id="320" r:id="rId50"/>
    <p:sldId id="321" r:id="rId51"/>
    <p:sldId id="266" r:id="rId52"/>
    <p:sldId id="284" r:id="rId53"/>
    <p:sldId id="307" r:id="rId54"/>
    <p:sldId id="306" r:id="rId55"/>
  </p:sldIdLst>
  <p:sldSz cx="9144000" cy="6858000" type="screen4x3"/>
  <p:notesSz cx="6858000" cy="9144000"/>
  <p:defaultTextStyle>
    <a:defPPr>
      <a:defRPr lang="sv-S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Intro" id="{3E4BB4A8-D93F-40C6-886D-98703A7347F3}">
          <p14:sldIdLst>
            <p14:sldId id="335"/>
            <p14:sldId id="257"/>
          </p14:sldIdLst>
        </p14:section>
        <p14:section name="What is Språkbanken?" id="{19ED4798-203E-4E6D-913A-2E1BF64BF8D7}">
          <p14:sldIdLst>
            <p14:sldId id="261"/>
            <p14:sldId id="258"/>
            <p14:sldId id="259"/>
            <p14:sldId id="260"/>
          </p14:sldIdLst>
        </p14:section>
        <p14:section name="Våra resurser" id="{ED9A15CA-FDE0-4500-B0B2-19E965C3D4B9}">
          <p14:sldIdLst>
            <p14:sldId id="264"/>
            <p14:sldId id="267"/>
            <p14:sldId id="273"/>
            <p14:sldId id="274"/>
          </p14:sldIdLst>
        </p14:section>
        <p14:section name="Our tools" id="{ACEA0237-C3E1-4081-9D5E-E4BB8D0E23BF}">
          <p14:sldIdLst>
            <p14:sldId id="262"/>
            <p14:sldId id="336"/>
          </p14:sldIdLst>
        </p14:section>
        <p14:section name="Korp" id="{0DB37D29-A403-B742-8671-6C651E39AC04}">
          <p14:sldIdLst>
            <p14:sldId id="269"/>
            <p14:sldId id="326"/>
            <p14:sldId id="314"/>
            <p14:sldId id="270"/>
            <p14:sldId id="337"/>
            <p14:sldId id="338"/>
          </p14:sldIdLst>
        </p14:section>
        <p14:section name="Karp" id="{35AC14B4-3743-8E40-ACB7-614797E891C8}">
          <p14:sldIdLst>
            <p14:sldId id="281"/>
            <p14:sldId id="327"/>
            <p14:sldId id="282"/>
            <p14:sldId id="290"/>
            <p14:sldId id="286"/>
          </p14:sldIdLst>
        </p14:section>
        <p14:section name="Karp and Korp" id="{E748623C-E1C4-934A-84F6-3D4A5DA1CAE0}">
          <p14:sldIdLst>
            <p14:sldId id="339"/>
            <p14:sldId id="340"/>
            <p14:sldId id="341"/>
            <p14:sldId id="342"/>
          </p14:sldIdLst>
        </p14:section>
        <p14:section name="Sparv" id="{07A88167-0593-A944-91E7-D56728B5CC28}">
          <p14:sldIdLst>
            <p14:sldId id="287"/>
            <p14:sldId id="288"/>
            <p14:sldId id="292"/>
            <p14:sldId id="293"/>
          </p14:sldIdLst>
        </p14:section>
        <p14:section name="Strix" id="{4EF106B5-7F9D-B844-89B7-21B1F8414A5A}">
          <p14:sldIdLst>
            <p14:sldId id="305"/>
            <p14:sldId id="316"/>
            <p14:sldId id="311"/>
            <p14:sldId id="343"/>
            <p14:sldId id="344"/>
            <p14:sldId id="319"/>
          </p14:sldIdLst>
        </p14:section>
        <p14:section name="Lärka" id="{9E1C5FDB-9B50-A141-8C79-C1762A6619E0}">
          <p14:sldIdLst>
            <p14:sldId id="295"/>
            <p14:sldId id="315"/>
            <p14:sldId id="298"/>
            <p14:sldId id="303"/>
            <p14:sldId id="304"/>
          </p14:sldIdLst>
        </p14:section>
        <p14:section name="Tools summary" id="{D0BE0C7A-7572-7940-9E9E-E4A89ED94846}">
          <p14:sldIdLst>
            <p14:sldId id="334"/>
            <p14:sldId id="346"/>
          </p14:sldIdLst>
        </p14:section>
        <p14:section name="Our research" id="{28599B09-948A-45DF-8D48-6DB348ED31C2}">
          <p14:sldIdLst>
            <p14:sldId id="265"/>
            <p14:sldId id="317"/>
            <p14:sldId id="318"/>
            <p14:sldId id="320"/>
            <p14:sldId id="321"/>
          </p14:sldIdLst>
        </p14:section>
        <p14:section name="Doing things together" id="{9F420438-913B-4E9A-9888-CE823F385CE6}">
          <p14:sldIdLst>
            <p14:sldId id="266"/>
            <p14:sldId id="284"/>
            <p14:sldId id="307"/>
          </p14:sldIdLst>
        </p14:section>
        <p14:section name="Contact" id="{68F5BAE1-12A4-8148-8AA9-A6D963ED2C46}">
          <p14:sldIdLst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417D"/>
    <a:srgbClr val="07356F"/>
    <a:srgbClr val="4646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76" autoAdjust="0"/>
    <p:restoredTop sz="86401" autoAdjust="0"/>
  </p:normalViewPr>
  <p:slideViewPr>
    <p:cSldViewPr snapToObjects="1">
      <p:cViewPr varScale="1">
        <p:scale>
          <a:sx n="122" d="100"/>
          <a:sy n="122" d="100"/>
        </p:scale>
        <p:origin x="776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8F1B7-9674-7B4B-B65F-D26117F5FD28}" type="datetimeFigureOut">
              <a:rPr lang="sv-SE" smtClean="0"/>
              <a:t>2019-12-05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A4B55-9A99-4440-BFDC-0CE552D77BA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96394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33FE497B-861D-AC4B-B4ED-8C94104B2AC0}" type="datetime1">
              <a:rPr lang="sv-SE"/>
              <a:pPr>
                <a:defRPr/>
              </a:pPr>
              <a:t>2019-12-05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sv-SE" noProof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B7A5680B-5CFF-5C46-8A8E-F880F761868B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696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A5680B-5CFF-5C46-8A8E-F880F761868B}" type="slidenum">
              <a:rPr lang="sv-SE" smtClean="0"/>
              <a:pPr>
                <a:defRPr/>
              </a:pPr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4129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A5680B-5CFF-5C46-8A8E-F880F761868B}" type="slidenum">
              <a:rPr lang="sv-SE" smtClean="0"/>
              <a:pPr>
                <a:defRPr/>
              </a:pPr>
              <a:t>53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02375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ida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4000" y="2275200"/>
            <a:ext cx="7920000" cy="1143000"/>
          </a:xfrm>
        </p:spPr>
        <p:txBody>
          <a:bodyPr anchorCtr="0"/>
          <a:lstStyle>
            <a:lvl1pPr algn="l">
              <a:defRPr sz="3600"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4" hasCustomPrompt="1"/>
          </p:nvPr>
        </p:nvSpPr>
        <p:spPr>
          <a:xfrm>
            <a:off x="684000" y="6237312"/>
            <a:ext cx="7920000" cy="216222"/>
          </a:xfrm>
        </p:spPr>
        <p:txBody>
          <a:bodyPr t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 i="0" cap="all" baseline="0">
                <a:latin typeface="Arial Narrow"/>
              </a:defRPr>
            </a:lvl1pPr>
          </a:lstStyle>
          <a:p>
            <a:pPr lvl="0"/>
            <a:r>
              <a:rPr lang="sv-SE" dirty="0"/>
              <a:t>Klicka och Skriv in namn och titel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‹#›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r" eaLnBrk="0" hangingPunct="0"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076DAC12-D72B-A64B-A42D-BB7E5438DB0E}" type="datetime1">
              <a:rPr lang="sv-SE" smtClean="0"/>
              <a:t>2019-12-05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089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bild 10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-27384"/>
            <a:ext cx="9144000" cy="68853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9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676158" y="-4069"/>
            <a:ext cx="951109" cy="968424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sv-SE" noProof="0"/>
              <a:t> 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8"/>
          </p:nvPr>
        </p:nvSpPr>
        <p:spPr>
          <a:xfrm>
            <a:off x="6372000" y="222935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sv-SE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  <p:sp>
        <p:nvSpPr>
          <p:cNvPr id="7" name="Platshållare för bildnummer 3"/>
          <p:cNvSpPr>
            <a:spLocks noGrp="1"/>
          </p:cNvSpPr>
          <p:nvPr>
            <p:ph type="sldNum" sz="quarter" idx="25"/>
          </p:nvPr>
        </p:nvSpPr>
        <p:spPr>
          <a:xfrm>
            <a:off x="8027750" y="6407151"/>
            <a:ext cx="576698" cy="2413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sv-SE" b="1" i="0" cap="all" baseline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fld id="{9426A61E-93B8-384D-8975-0A89DB09A550}" type="slidenum">
              <a:rPr lang="sv-SE" smtClean="0"/>
              <a:pPr>
                <a:spcBef>
                  <a:spcPts val="0"/>
                </a:spcBef>
                <a:buFont typeface="Arial" charset="0"/>
                <a:buNone/>
              </a:pPr>
              <a:t>‹#›</a:t>
            </a:fld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9027649B-0C39-7A4E-A50E-6CAE8EB9588D}" type="datetime1">
              <a:rPr lang="sv-SE" smtClean="0"/>
              <a:t>2019-12-05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8313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5972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8" name="Platshållare för bild 2"/>
          <p:cNvSpPr>
            <a:spLocks noGrp="1"/>
          </p:cNvSpPr>
          <p:nvPr>
            <p:ph type="pic" idx="13" hasCustomPrompt="1"/>
          </p:nvPr>
        </p:nvSpPr>
        <p:spPr>
          <a:xfrm>
            <a:off x="4682940" y="0"/>
            <a:ext cx="4461060" cy="338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17" name="Platshållare för bild 2"/>
          <p:cNvSpPr>
            <a:spLocks noGrp="1"/>
          </p:cNvSpPr>
          <p:nvPr>
            <p:ph type="pic" idx="22" hasCustomPrompt="1"/>
          </p:nvPr>
        </p:nvSpPr>
        <p:spPr>
          <a:xfrm>
            <a:off x="4682940" y="3473650"/>
            <a:ext cx="4461060" cy="338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23"/>
          </p:nvPr>
        </p:nvSpPr>
        <p:spPr>
          <a:xfrm>
            <a:off x="6372000" y="222935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sv-SE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  <p:sp>
        <p:nvSpPr>
          <p:cNvPr id="10" name="Platshållare för bildnummer 3"/>
          <p:cNvSpPr>
            <a:spLocks noGrp="1"/>
          </p:cNvSpPr>
          <p:nvPr>
            <p:ph type="sldNum" sz="quarter" idx="25"/>
          </p:nvPr>
        </p:nvSpPr>
        <p:spPr>
          <a:xfrm>
            <a:off x="8027750" y="6407151"/>
            <a:ext cx="576698" cy="2413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sv-SE" b="1" i="0" cap="all" baseline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fld id="{9426A61E-93B8-384D-8975-0A89DB09A550}" type="slidenum">
              <a:rPr lang="sv-SE" smtClean="0"/>
              <a:pPr>
                <a:spcBef>
                  <a:spcPts val="0"/>
                </a:spcBef>
                <a:buFont typeface="Arial" charset="0"/>
                <a:buNone/>
              </a:pPr>
              <a:t>‹#›</a:t>
            </a:fld>
            <a:endParaRPr lang="sv-SE"/>
          </a:p>
        </p:txBody>
      </p:sp>
      <p:sp>
        <p:nvSpPr>
          <p:cNvPr id="9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676158" y="-4069"/>
            <a:ext cx="951109" cy="968424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sv-SE" noProof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67001CD3-3A52-1943-829F-3FC5FABFC9CE}" type="datetime1">
              <a:rPr lang="sv-SE" smtClean="0"/>
              <a:t>2019-12-05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4549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yra bilder (alt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2"/>
          <p:cNvSpPr>
            <a:spLocks noGrp="1"/>
          </p:cNvSpPr>
          <p:nvPr>
            <p:ph type="pic" idx="1" hasCustomPrompt="1"/>
          </p:nvPr>
        </p:nvSpPr>
        <p:spPr>
          <a:xfrm>
            <a:off x="-2" y="-1"/>
            <a:ext cx="5194800" cy="22297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8" name="Platshållare för bild 2"/>
          <p:cNvSpPr>
            <a:spLocks noGrp="1"/>
          </p:cNvSpPr>
          <p:nvPr>
            <p:ph type="pic" idx="13" hasCustomPrompt="1"/>
          </p:nvPr>
        </p:nvSpPr>
        <p:spPr>
          <a:xfrm>
            <a:off x="5267407" y="0"/>
            <a:ext cx="3876594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17" name="Platshållare för bild 2"/>
          <p:cNvSpPr>
            <a:spLocks noGrp="1"/>
          </p:cNvSpPr>
          <p:nvPr>
            <p:ph type="pic" idx="22" hasCustomPrompt="1"/>
          </p:nvPr>
        </p:nvSpPr>
        <p:spPr>
          <a:xfrm>
            <a:off x="0" y="4628225"/>
            <a:ext cx="5194800" cy="22297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18" name="Platshållare för bild 2"/>
          <p:cNvSpPr>
            <a:spLocks noGrp="1"/>
          </p:cNvSpPr>
          <p:nvPr>
            <p:ph type="pic" idx="23" hasCustomPrompt="1"/>
          </p:nvPr>
        </p:nvSpPr>
        <p:spPr>
          <a:xfrm>
            <a:off x="0" y="2314112"/>
            <a:ext cx="5194800" cy="22297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24"/>
          </p:nvPr>
        </p:nvSpPr>
        <p:spPr>
          <a:xfrm>
            <a:off x="6372000" y="222935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sv-SE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25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sv-SE" b="1" i="0" cap="all" baseline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fld id="{9426A61E-93B8-384D-8975-0A89DB09A550}" type="slidenum">
              <a:rPr lang="sv-SE" smtClean="0"/>
              <a:pPr>
                <a:spcBef>
                  <a:spcPts val="0"/>
                </a:spcBef>
                <a:buFont typeface="Arial" charset="0"/>
                <a:buNone/>
              </a:pPr>
              <a:t>‹#›</a:t>
            </a:fld>
            <a:endParaRPr lang="sv-SE"/>
          </a:p>
        </p:txBody>
      </p:sp>
      <p:sp>
        <p:nvSpPr>
          <p:cNvPr id="10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676158" y="-4069"/>
            <a:ext cx="951109" cy="968424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sv-SE" noProof="0"/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96444E2A-94A2-7648-A0BE-981DA638FB05}" type="datetime1">
              <a:rPr lang="sv-SE" smtClean="0"/>
              <a:t>2019-12-05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1893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yra bilder (alt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bild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9144000" cy="31608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12" name="Platshållare för bild 2"/>
          <p:cNvSpPr>
            <a:spLocks noGrp="1"/>
          </p:cNvSpPr>
          <p:nvPr>
            <p:ph type="pic" idx="14" hasCustomPrompt="1"/>
          </p:nvPr>
        </p:nvSpPr>
        <p:spPr>
          <a:xfrm>
            <a:off x="0" y="3240028"/>
            <a:ext cx="2988000" cy="36179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20" name="Platshållare för bild 2"/>
          <p:cNvSpPr>
            <a:spLocks noGrp="1"/>
          </p:cNvSpPr>
          <p:nvPr>
            <p:ph type="pic" idx="22" hasCustomPrompt="1"/>
          </p:nvPr>
        </p:nvSpPr>
        <p:spPr>
          <a:xfrm>
            <a:off x="6156000" y="3240028"/>
            <a:ext cx="2988000" cy="36179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21" name="Platshållare för bild 2"/>
          <p:cNvSpPr>
            <a:spLocks noGrp="1"/>
          </p:cNvSpPr>
          <p:nvPr>
            <p:ph type="pic" idx="23" hasCustomPrompt="1"/>
          </p:nvPr>
        </p:nvSpPr>
        <p:spPr>
          <a:xfrm>
            <a:off x="3078000" y="3240028"/>
            <a:ext cx="2988000" cy="36179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24"/>
          </p:nvPr>
        </p:nvSpPr>
        <p:spPr>
          <a:xfrm>
            <a:off x="6372000" y="222935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sv-SE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  <p:sp>
        <p:nvSpPr>
          <p:cNvPr id="10" name="Platshållare för bildnummer 3"/>
          <p:cNvSpPr>
            <a:spLocks noGrp="1"/>
          </p:cNvSpPr>
          <p:nvPr>
            <p:ph type="sldNum" sz="quarter" idx="25"/>
          </p:nvPr>
        </p:nvSpPr>
        <p:spPr>
          <a:xfrm>
            <a:off x="8027750" y="6407151"/>
            <a:ext cx="576698" cy="2413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sv-SE" b="1" i="0" cap="all" baseline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fld id="{9426A61E-93B8-384D-8975-0A89DB09A550}" type="slidenum">
              <a:rPr lang="sv-SE" smtClean="0"/>
              <a:pPr>
                <a:spcBef>
                  <a:spcPts val="0"/>
                </a:spcBef>
                <a:buFont typeface="Arial" charset="0"/>
                <a:buNone/>
              </a:pPr>
              <a:t>‹#›</a:t>
            </a:fld>
            <a:endParaRPr lang="sv-SE"/>
          </a:p>
        </p:txBody>
      </p:sp>
      <p:sp>
        <p:nvSpPr>
          <p:cNvPr id="9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676158" y="-4069"/>
            <a:ext cx="951109" cy="968424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sv-SE" noProof="0"/>
              <a:t>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6169B4F0-B604-6341-9415-EF5355EEACEB}" type="datetime1">
              <a:rPr lang="sv-SE" smtClean="0"/>
              <a:t>2019-12-05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9375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 med logoty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74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50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tt avsnit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bild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ctr">
            <a:normAutofit/>
          </a:bodyPr>
          <a:lstStyle>
            <a:lvl1pPr marL="180000" indent="-180000" algn="ctr">
              <a:buNone/>
              <a:defRPr lang="sv-SE" sz="1600" noProof="0" dirty="0">
                <a:solidFill>
                  <a:schemeClr val="bg1"/>
                </a:solidFill>
              </a:defRPr>
            </a:lvl1pPr>
          </a:lstStyle>
          <a:p>
            <a:pPr marL="0" marR="0" lvl="0" indent="0" algn="ctr" latinLnBrk="0">
              <a:buClrTx/>
              <a:buSzTx/>
              <a:tabLst/>
            </a:pPr>
            <a:r>
              <a:rPr lang="sv-SE" noProof="0"/>
              <a:t>Klicka på ikonen</a:t>
            </a:r>
            <a:br>
              <a:rPr lang="sv-SE" noProof="0"/>
            </a:b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4" name="Rubrik 4"/>
          <p:cNvSpPr>
            <a:spLocks noGrp="1"/>
          </p:cNvSpPr>
          <p:nvPr>
            <p:ph type="title" hasCustomPrompt="1"/>
          </p:nvPr>
        </p:nvSpPr>
        <p:spPr>
          <a:xfrm>
            <a:off x="540000" y="2422800"/>
            <a:ext cx="8064000" cy="792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marL="0" marR="0" indent="0" algn="ct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sv-SE" sz="3600" i="0" cap="all" baseline="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defRPr>
            </a:lvl1pPr>
          </a:lstStyle>
          <a:p>
            <a:pPr marL="0" marR="0" lvl="0" indent="0" algn="ctr" defTabSz="4572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SKRIV IN avsnittsrubrik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776" y="118872"/>
            <a:ext cx="1663637" cy="554546"/>
          </a:xfrm>
          <a:prstGeom prst="rect">
            <a:avLst/>
          </a:prstGeom>
        </p:spPr>
      </p:pic>
      <p:sp>
        <p:nvSpPr>
          <p:cNvPr id="5" name="Platshållare för bild 7"/>
          <p:cNvSpPr txBox="1">
            <a:spLocks/>
          </p:cNvSpPr>
          <p:nvPr userDrawn="1"/>
        </p:nvSpPr>
        <p:spPr>
          <a:xfrm>
            <a:off x="676158" y="-5159"/>
            <a:ext cx="953010" cy="970359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 defTabSz="457200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charset="0"/>
              <a:buNone/>
              <a:defRPr lang="sv-SE" sz="2000" kern="1200">
                <a:solidFill>
                  <a:srgbClr val="262626"/>
                </a:solidFill>
                <a:latin typeface="Arial"/>
                <a:ea typeface="ＭＳ Ｐゴシック" pitchFamily="-65" charset="-128"/>
                <a:cs typeface="ＭＳ Ｐゴシック" charset="0"/>
              </a:defRPr>
            </a:lvl1pPr>
            <a:lvl2pPr marL="501750" indent="-285750" algn="l" defTabSz="457200" rtl="0" eaLnBrk="1" fontAlgn="base" hangingPunct="1">
              <a:lnSpc>
                <a:spcPct val="1100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 baseline="0" dirty="0" smtClean="0">
                <a:solidFill>
                  <a:srgbClr val="262626"/>
                </a:solidFill>
                <a:latin typeface="Arial"/>
                <a:ea typeface="ＭＳ Ｐゴシック" pitchFamily="-65" charset="-128"/>
                <a:cs typeface="Arial"/>
              </a:defRPr>
            </a:lvl2pPr>
            <a:lvl3pPr marL="717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lang="sv-SE" sz="17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3pPr>
            <a:lvl4pPr marL="933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sv-SE" sz="1700" kern="120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Helvetica" charset="0"/>
                <a:cs typeface="Helvetica"/>
              </a:defRPr>
            </a:lvl4pPr>
            <a:lvl5pPr marL="1149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Helvetica" charset="0"/>
                <a:cs typeface="Helvetica"/>
              </a:defRPr>
            </a:lvl5pPr>
            <a:lvl6pPr marL="1616075" indent="-215900" algn="l" defTabSz="457200" rtl="0" eaLnBrk="1" latinLnBrk="0" hangingPunct="1">
              <a:spcBef>
                <a:spcPts val="0"/>
              </a:spcBef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235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ida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684000" y="1643233"/>
            <a:ext cx="7920000" cy="1143000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cap="all" baseline="0">
                <a:latin typeface="Arial Narrow" panose="020B0606020202030204" pitchFamily="34" charset="0"/>
              </a:defRPr>
            </a:lvl1pPr>
          </a:lstStyle>
          <a:p>
            <a:r>
              <a:rPr lang="sv-SE" dirty="0"/>
              <a:t>Presentationens titel</a:t>
            </a:r>
          </a:p>
        </p:txBody>
      </p:sp>
      <p:sp>
        <p:nvSpPr>
          <p:cNvPr id="8" name="Platshållare för bild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29000"/>
            <a:ext cx="9144000" cy="3429000"/>
          </a:xfrm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pPr lvl="0"/>
            <a:r>
              <a:rPr lang="sv-SE" noProof="0"/>
              <a:t>Klicka på ikonen</a:t>
            </a:r>
            <a:br>
              <a:rPr lang="sv-SE" noProof="0"/>
            </a:b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4" hasCustomPrompt="1"/>
          </p:nvPr>
        </p:nvSpPr>
        <p:spPr>
          <a:xfrm>
            <a:off x="684000" y="2924746"/>
            <a:ext cx="7920000" cy="216222"/>
          </a:xfrm>
        </p:spPr>
        <p:txBody>
          <a:bodyPr tIns="0" bIns="0" anchor="ctr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="0" i="0" cap="all" baseline="0">
                <a:latin typeface="Arial Narrow"/>
              </a:defRPr>
            </a:lvl1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författarens namn och titel</a:t>
            </a: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0" hangingPunct="0"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8954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ida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684000" y="4437112"/>
            <a:ext cx="7920000" cy="1336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sv-SE" sz="3600" cap="all" baseline="0" dirty="0">
                <a:latin typeface="Arial Narrow" panose="020B0606020202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sv-SE" dirty="0"/>
              <a:t>Presentationens titel</a:t>
            </a:r>
          </a:p>
        </p:txBody>
      </p:sp>
      <p:sp>
        <p:nvSpPr>
          <p:cNvPr id="20" name="Platshållare för text 12"/>
          <p:cNvSpPr>
            <a:spLocks noGrp="1"/>
          </p:cNvSpPr>
          <p:nvPr>
            <p:ph type="body" sz="quarter" idx="14" hasCustomPrompt="1"/>
          </p:nvPr>
        </p:nvSpPr>
        <p:spPr>
          <a:xfrm>
            <a:off x="684000" y="6222682"/>
            <a:ext cx="7920000" cy="216222"/>
          </a:xfrm>
        </p:spPr>
        <p:txBody>
          <a:bodyPr tIns="0" bIns="0" anchor="ctr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="0" i="0" cap="all" baseline="0">
                <a:latin typeface="Arial Narrow"/>
              </a:defRPr>
            </a:lvl1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författarens namn och titel</a:t>
            </a:r>
          </a:p>
        </p:txBody>
      </p:sp>
      <p:sp>
        <p:nvSpPr>
          <p:cNvPr id="8" name="Platshållare för bild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340768"/>
            <a:ext cx="9144000" cy="2736304"/>
          </a:xfrm>
        </p:spPr>
        <p:txBody>
          <a:bodyPr vert="horz" lIns="0" tIns="0" rIns="0" bIns="0" rtlCol="0" anchor="ctr" anchorCtr="1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sv-SE" sz="1600" baseline="0" noProof="0" dirty="0" smtClean="0"/>
            </a:lvl1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0" hangingPunct="0"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9714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ida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07352"/>
            <a:ext cx="2987824" cy="3456384"/>
          </a:xfrm>
        </p:spPr>
        <p:txBody>
          <a:bodyPr tIns="0" bIns="0" rtlCol="0" anchor="ctr">
            <a:no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7" name="Platshållare för bild 7"/>
          <p:cNvSpPr>
            <a:spLocks noGrp="1"/>
          </p:cNvSpPr>
          <p:nvPr>
            <p:ph type="pic" sz="quarter" idx="14" hasCustomPrompt="1"/>
          </p:nvPr>
        </p:nvSpPr>
        <p:spPr>
          <a:xfrm>
            <a:off x="3081355" y="3407352"/>
            <a:ext cx="2981290" cy="3456384"/>
          </a:xfrm>
        </p:spPr>
        <p:txBody>
          <a:bodyPr vert="horz" lIns="0" tIns="0" rIns="0" bIns="0" rtlCol="0" anchor="ctr">
            <a:noAutofit/>
          </a:bodyPr>
          <a:lstStyle>
            <a:lvl1pPr marL="180000" indent="-180000" algn="ctr">
              <a:buNone/>
              <a:defRPr lang="sv-SE" sz="1600" noProof="0" dirty="0" smtClean="0"/>
            </a:lvl1pPr>
          </a:lstStyle>
          <a:p>
            <a:pPr marL="0" marR="0" lvl="0" indent="0" algn="ctr" latinLnBrk="0">
              <a:buClrTx/>
              <a:buSzTx/>
              <a:tabLst/>
            </a:pPr>
            <a:r>
              <a:rPr lang="sv-SE" noProof="0"/>
              <a:t>Klicka på ikonen</a:t>
            </a:r>
            <a:br>
              <a:rPr lang="sv-SE" noProof="0"/>
            </a:b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9" name="Platshållare för bild 7"/>
          <p:cNvSpPr>
            <a:spLocks noGrp="1"/>
          </p:cNvSpPr>
          <p:nvPr>
            <p:ph type="pic" sz="quarter" idx="15" hasCustomPrompt="1"/>
          </p:nvPr>
        </p:nvSpPr>
        <p:spPr>
          <a:xfrm>
            <a:off x="6156176" y="3407352"/>
            <a:ext cx="2987824" cy="3456384"/>
          </a:xfrm>
        </p:spPr>
        <p:txBody>
          <a:bodyPr vert="horz" lIns="0" tIns="0" rIns="0" bIns="0" rtlCol="0" anchor="ctr">
            <a:noAutofit/>
          </a:bodyPr>
          <a:lstStyle>
            <a:lvl1pPr marL="180000" indent="-180000" algn="ctr">
              <a:buNone/>
              <a:defRPr lang="sv-SE" sz="1600" noProof="0" dirty="0" smtClean="0"/>
            </a:lvl1pPr>
          </a:lstStyle>
          <a:p>
            <a:pPr marL="0" marR="0" lvl="0" indent="0" algn="ctr" latinLnBrk="0">
              <a:buClrTx/>
              <a:buSzTx/>
              <a:tabLst/>
            </a:pPr>
            <a:r>
              <a:rPr lang="sv-SE" noProof="0"/>
              <a:t>Klicka på ikonen</a:t>
            </a:r>
            <a:br>
              <a:rPr lang="sv-SE" noProof="0"/>
            </a:b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23" name="Rubrik 1"/>
          <p:cNvSpPr>
            <a:spLocks noGrp="1"/>
          </p:cNvSpPr>
          <p:nvPr>
            <p:ph type="ctrTitle" hasCustomPrompt="1"/>
          </p:nvPr>
        </p:nvSpPr>
        <p:spPr>
          <a:xfrm>
            <a:off x="684000" y="1643233"/>
            <a:ext cx="7920000" cy="1143000"/>
          </a:xfr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sv-SE" sz="3600" cap="all" baseline="0" dirty="0">
                <a:latin typeface="Arial Narrow" panose="020B0606020202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sv-SE" dirty="0"/>
              <a:t>Presentationens titel</a:t>
            </a:r>
          </a:p>
        </p:txBody>
      </p:sp>
      <p:sp>
        <p:nvSpPr>
          <p:cNvPr id="24" name="Platshållare för text 12"/>
          <p:cNvSpPr>
            <a:spLocks noGrp="1"/>
          </p:cNvSpPr>
          <p:nvPr>
            <p:ph type="body" sz="quarter" idx="16" hasCustomPrompt="1"/>
          </p:nvPr>
        </p:nvSpPr>
        <p:spPr>
          <a:xfrm>
            <a:off x="684000" y="2924746"/>
            <a:ext cx="7920000" cy="216222"/>
          </a:xfrm>
        </p:spPr>
        <p:txBody>
          <a:bodyPr tIns="0" bIns="0" anchor="ctr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="0" i="0" cap="all" baseline="0">
                <a:latin typeface="Arial Narrow"/>
              </a:defRPr>
            </a:lvl1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författarens namn och titel</a:t>
            </a: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 eaLnBrk="0" hangingPunct="0"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0455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7" name="Platshållare för innehåll 2"/>
          <p:cNvSpPr>
            <a:spLocks noGrp="1"/>
          </p:cNvSpPr>
          <p:nvPr>
            <p:ph sz="quarter" idx="12" hasCustomPrompt="1"/>
          </p:nvPr>
        </p:nvSpPr>
        <p:spPr>
          <a:xfrm>
            <a:off x="684000" y="2350800"/>
            <a:ext cx="7488237" cy="381635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 dirty="0"/>
              <a:t>Skriv in din text eller klicka på ikonerna nedan för att infoga objekt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‹#›</a:t>
            </a:fld>
            <a:endParaRPr lang="sv-SE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7350E33-548D-E64E-8AC9-15D2963756E2}" type="datetime1">
              <a:rPr lang="sv-SE" smtClean="0"/>
              <a:t>2019-12-05</a:t>
            </a:fld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15" y="116632"/>
            <a:ext cx="1647644" cy="54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3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ida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tshållare för bild 2"/>
          <p:cNvSpPr>
            <a:spLocks noGrp="1"/>
          </p:cNvSpPr>
          <p:nvPr>
            <p:ph type="pic" idx="21" hasCustomPrompt="1"/>
          </p:nvPr>
        </p:nvSpPr>
        <p:spPr>
          <a:xfrm>
            <a:off x="6156176" y="3304028"/>
            <a:ext cx="2987824" cy="3567600"/>
          </a:xfr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11" name="Platshållare för bild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9144000" cy="2201333"/>
          </a:xfr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12" name="Platshållare för bild 2"/>
          <p:cNvSpPr>
            <a:spLocks noGrp="1"/>
          </p:cNvSpPr>
          <p:nvPr>
            <p:ph type="pic" idx="14" hasCustomPrompt="1"/>
          </p:nvPr>
        </p:nvSpPr>
        <p:spPr>
          <a:xfrm>
            <a:off x="0" y="3304028"/>
            <a:ext cx="2987824" cy="3567600"/>
          </a:xfr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239889" y="2201333"/>
            <a:ext cx="8664222" cy="1080000"/>
          </a:xfrm>
        </p:spPr>
        <p:txBody>
          <a:bodyPr anchor="ctr" anchorCtr="0"/>
          <a:lstStyle>
            <a:lvl1pPr algn="ctr">
              <a:defRPr sz="3600" b="1" i="0" cap="all" baseline="0">
                <a:latin typeface="Arial Narrow"/>
                <a:cs typeface="Arial Narrow"/>
              </a:defRPr>
            </a:lvl1pPr>
          </a:lstStyle>
          <a:p>
            <a:r>
              <a:rPr lang="sv-SE" dirty="0"/>
              <a:t>Presentationens titel</a:t>
            </a:r>
            <a:endParaRPr lang="en-GB" dirty="0"/>
          </a:p>
        </p:txBody>
      </p:sp>
      <p:sp>
        <p:nvSpPr>
          <p:cNvPr id="31" name="Platshållare för bild 2"/>
          <p:cNvSpPr>
            <a:spLocks noGrp="1"/>
          </p:cNvSpPr>
          <p:nvPr>
            <p:ph type="pic" idx="22" hasCustomPrompt="1"/>
          </p:nvPr>
        </p:nvSpPr>
        <p:spPr>
          <a:xfrm>
            <a:off x="3078088" y="3304028"/>
            <a:ext cx="2987824" cy="3567600"/>
          </a:xfr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23"/>
          </p:nvPr>
        </p:nvSpPr>
        <p:spPr>
          <a:xfrm>
            <a:off x="6372000" y="222935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sv-SE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  <p:sp>
        <p:nvSpPr>
          <p:cNvPr id="13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684000" y="0"/>
            <a:ext cx="952372" cy="972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sv-SE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13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4" descr="GUcloud_clean_1920x1200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5875"/>
            <a:ext cx="9153525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ubrik 4"/>
          <p:cNvSpPr>
            <a:spLocks noGrp="1"/>
          </p:cNvSpPr>
          <p:nvPr>
            <p:ph type="title" hasCustomPrompt="1"/>
          </p:nvPr>
        </p:nvSpPr>
        <p:spPr>
          <a:xfrm>
            <a:off x="1323465" y="4582800"/>
            <a:ext cx="6490800" cy="288000"/>
          </a:xfrm>
        </p:spPr>
        <p:txBody>
          <a:bodyPr vert="horz" lIns="0" tIns="0" rIns="0" bIns="0" rtlCol="0" anchor="t" anchorCtr="0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sv-SE" sz="1400" i="0" cap="all" baseline="0" dirty="0">
                <a:solidFill>
                  <a:schemeClr val="bg1"/>
                </a:solidFill>
              </a:defRPr>
            </a:lvl1pPr>
          </a:lstStyle>
          <a:p>
            <a:pPr marL="0" marR="0" lvl="0" indent="0" algn="ctr" defTabSz="4572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Författare / namn</a:t>
            </a:r>
          </a:p>
        </p:txBody>
      </p:sp>
      <p:sp>
        <p:nvSpPr>
          <p:cNvPr id="10" name="Platshållare för text 12"/>
          <p:cNvSpPr>
            <a:spLocks noGrp="1"/>
          </p:cNvSpPr>
          <p:nvPr>
            <p:ph type="body" sz="quarter" idx="14" hasCustomPrompt="1"/>
          </p:nvPr>
        </p:nvSpPr>
        <p:spPr>
          <a:xfrm>
            <a:off x="1322850" y="4869160"/>
            <a:ext cx="6492030" cy="1224334"/>
          </a:xfrm>
        </p:spPr>
        <p:txBody>
          <a:bodyPr tIns="0" bIns="0" anchor="t" anchorCtr="0"/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200" b="0" i="0" cap="none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/>
              </a:defRPr>
            </a:lvl1pPr>
          </a:lstStyle>
          <a:p>
            <a:pPr lvl="0"/>
            <a:r>
              <a:rPr lang="sv-SE" dirty="0"/>
              <a:t>Skriv in kontaktuppgifter</a:t>
            </a:r>
          </a:p>
        </p:txBody>
      </p:sp>
      <p:pic>
        <p:nvPicPr>
          <p:cNvPr id="8" name="Bildobjekt 7" descr="LO_GU_cenNEG.eps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299"/>
          <a:stretch/>
        </p:blipFill>
        <p:spPr>
          <a:xfrm>
            <a:off x="2348551" y="1916832"/>
            <a:ext cx="4446898" cy="1584176"/>
          </a:xfrm>
          <a:prstGeom prst="rect">
            <a:avLst/>
          </a:prstGeom>
        </p:spPr>
      </p:pic>
      <p:sp>
        <p:nvSpPr>
          <p:cNvPr id="6" name="Platshållare för datum 5"/>
          <p:cNvSpPr>
            <a:spLocks noGrp="1"/>
          </p:cNvSpPr>
          <p:nvPr>
            <p:ph type="dt" sz="half" idx="19"/>
          </p:nvPr>
        </p:nvSpPr>
        <p:spPr>
          <a:xfrm>
            <a:off x="3540165" y="6237312"/>
            <a:ext cx="2057400" cy="241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sv-SE" cap="all" smtClean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eaLnBrk="0" hangingPunct="0">
              <a:lnSpc>
                <a:spcPct val="110000"/>
              </a:lnSpc>
              <a:buFont typeface="Arial" charset="0"/>
              <a:buNone/>
            </a:pPr>
            <a:fld id="{D254FAF1-97D9-6D49-83C0-8D4C26AA2AA5}" type="datetime1">
              <a:rPr lang="sv-SE" smtClean="0"/>
              <a:t>2019-12-05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6354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7" name="Platshållare för innehåll 2"/>
          <p:cNvSpPr>
            <a:spLocks noGrp="1"/>
          </p:cNvSpPr>
          <p:nvPr>
            <p:ph sz="quarter" idx="12"/>
          </p:nvPr>
        </p:nvSpPr>
        <p:spPr>
          <a:xfrm>
            <a:off x="684000" y="2350800"/>
            <a:ext cx="7488237" cy="381635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4" name="Platshållare för bildnumm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B3893-5BF6-0A47-9F80-B4D4071FEEE3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5" name="Platshållare för sidfot 5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9AC489B-240A-7247-B788-68461E0E68A8}" type="datetime1">
              <a:rPr lang="sv-SE" smtClean="0"/>
              <a:t>2019-12-05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82013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 och innehåll utan logoty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7" name="Platshållare för innehåll 2"/>
          <p:cNvSpPr>
            <a:spLocks noGrp="1"/>
          </p:cNvSpPr>
          <p:nvPr>
            <p:ph sz="quarter" idx="12" hasCustomPrompt="1"/>
          </p:nvPr>
        </p:nvSpPr>
        <p:spPr>
          <a:xfrm>
            <a:off x="684000" y="2350800"/>
            <a:ext cx="7488237" cy="381635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 dirty="0"/>
              <a:t>Skriv in din text eller klicka på ikonerna nedan för att infoga objekt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‹#›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eaLnBrk="0" hangingPunct="0"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B09B21B-F327-0149-92EB-934C49FC7F9A}" type="datetime1">
              <a:rPr lang="sv-SE" smtClean="0"/>
              <a:t>2019-12-05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8615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numrerad li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5" name="Platshållare för innehåll 2"/>
          <p:cNvSpPr>
            <a:spLocks noGrp="1"/>
          </p:cNvSpPr>
          <p:nvPr>
            <p:ph idx="1" hasCustomPrompt="1"/>
          </p:nvPr>
        </p:nvSpPr>
        <p:spPr>
          <a:xfrm>
            <a:off x="684000" y="2350800"/>
            <a:ext cx="7488000" cy="38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60363" indent="-360363">
              <a:buFont typeface="+mj-lt"/>
              <a:buAutoNum type="arabicPeriod"/>
              <a:defRPr lang="sv-SE" dirty="0" smtClean="0"/>
            </a:lvl1pPr>
            <a:lvl2pPr marL="648000" indent="-288000">
              <a:buFont typeface="+mj-lt"/>
              <a:buAutoNum type="alphaLcPeriod"/>
              <a:defRPr baseline="0"/>
            </a:lvl2pPr>
            <a:lvl3pPr marL="936000" indent="-288000">
              <a:buFont typeface="+mj-lt"/>
              <a:buAutoNum type="romanLcPeriod"/>
              <a:defRPr/>
            </a:lvl3pPr>
            <a:lvl4pPr marL="1224000" indent="-288000">
              <a:buSzPct val="90000"/>
              <a:buFont typeface="Helvetica" panose="020B0604020202020204" pitchFamily="34" charset="0"/>
              <a:buChar char="»"/>
              <a:defRPr/>
            </a:lvl4pPr>
            <a:lvl5pPr marL="1566900" indent="-342900">
              <a:buSzPct val="80000"/>
              <a:buFont typeface="+mj-lt"/>
              <a:buAutoNum type="arabicPeriod"/>
              <a:defRPr/>
            </a:lvl5pPr>
          </a:lstStyle>
          <a:p>
            <a:pPr lvl="0"/>
            <a:r>
              <a:rPr lang="sv-SE" dirty="0"/>
              <a:t>Skriv in din text eller klicka på ikonerna nedan för att infoga objekt</a:t>
            </a:r>
          </a:p>
          <a:p>
            <a:pPr lvl="1"/>
            <a:r>
              <a:rPr lang="sv-SE" dirty="0"/>
              <a:t>Nivå 2</a:t>
            </a:r>
          </a:p>
          <a:p>
            <a:pPr lvl="2"/>
            <a:r>
              <a:rPr lang="sv-SE" dirty="0"/>
              <a:t>Nivå 3</a:t>
            </a:r>
          </a:p>
          <a:p>
            <a:pPr lvl="3"/>
            <a:r>
              <a:rPr lang="sv-SE" dirty="0"/>
              <a:t>Nivå 4</a:t>
            </a:r>
          </a:p>
          <a:p>
            <a:pPr lvl="4"/>
            <a:r>
              <a:rPr lang="sv-SE" dirty="0"/>
              <a:t>Nivå 5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‹#›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eaLnBrk="0" hangingPunct="0"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344834-8DA2-E745-8ECE-96294FDBF26B}" type="datetime1">
              <a:rPr lang="sv-SE" smtClean="0"/>
              <a:t>2019-12-05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7308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7" name="Platshållare för innehåll 2"/>
          <p:cNvSpPr>
            <a:spLocks noGrp="1"/>
          </p:cNvSpPr>
          <p:nvPr>
            <p:ph sz="quarter" idx="12" hasCustomPrompt="1"/>
          </p:nvPr>
        </p:nvSpPr>
        <p:spPr>
          <a:xfrm>
            <a:off x="684000" y="2350800"/>
            <a:ext cx="3816000" cy="388800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 dirty="0"/>
              <a:t>Skriv in din text eller klicka på ikonerna nedan för att infoga objekt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8" name="Platshållare för innehåll 3"/>
          <p:cNvSpPr>
            <a:spLocks noGrp="1"/>
          </p:cNvSpPr>
          <p:nvPr>
            <p:ph sz="quarter" idx="13" hasCustomPrompt="1"/>
          </p:nvPr>
        </p:nvSpPr>
        <p:spPr>
          <a:xfrm>
            <a:off x="4788448" y="2350800"/>
            <a:ext cx="3816000" cy="388800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 dirty="0"/>
              <a:t>Skriv in din text eller klicka på ikonerna nedan för att infoga objekt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‹#›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eaLnBrk="0" hangingPunct="0"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3ED1F5-FC2C-9748-B414-3AFF66045101}" type="datetime1">
              <a:rPr lang="sv-SE" smtClean="0"/>
              <a:t>2019-12-05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062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 (alt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84000" y="1411200"/>
            <a:ext cx="5184000" cy="7921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7" name="Platshållare för innehåll 2"/>
          <p:cNvSpPr>
            <a:spLocks noGrp="1"/>
          </p:cNvSpPr>
          <p:nvPr>
            <p:ph sz="quarter" idx="12" hasCustomPrompt="1"/>
          </p:nvPr>
        </p:nvSpPr>
        <p:spPr>
          <a:xfrm>
            <a:off x="684000" y="2350800"/>
            <a:ext cx="5184000" cy="388800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 dirty="0"/>
              <a:t>Skriv in din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5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6151919" y="-5736"/>
            <a:ext cx="2992081" cy="686373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sv-SE" sz="1600" noProof="0"/>
            </a:lvl1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9"/>
          </p:nvPr>
        </p:nvSpPr>
        <p:spPr>
          <a:xfrm>
            <a:off x="6372000" y="222935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lnSpc>
                <a:spcPct val="100000"/>
              </a:lnSpc>
              <a:defRPr lang="sv-SE" sz="110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  <p:sp>
        <p:nvSpPr>
          <p:cNvPr id="9" name="Platshållare för bildnummer 3"/>
          <p:cNvSpPr>
            <a:spLocks noGrp="1"/>
          </p:cNvSpPr>
          <p:nvPr>
            <p:ph type="sldNum" sz="quarter" idx="25"/>
          </p:nvPr>
        </p:nvSpPr>
        <p:spPr>
          <a:xfrm>
            <a:off x="8027750" y="6407151"/>
            <a:ext cx="576698" cy="2413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sv-SE" b="1" i="0" cap="all" baseline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fld id="{9426A61E-93B8-384D-8975-0A89DB09A550}" type="slidenum">
              <a:rPr lang="sv-SE" smtClean="0"/>
              <a:pPr>
                <a:spcBef>
                  <a:spcPts val="0"/>
                </a:spcBef>
                <a:buFont typeface="Arial" charset="0"/>
                <a:buNone/>
              </a:pPr>
              <a:t>‹#›</a:t>
            </a:fld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E114D1EE-FCB8-E249-BB0B-E88645656AE3}" type="datetime1">
              <a:rPr lang="sv-SE" smtClean="0"/>
              <a:t>2019-12-05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3675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 (alt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>
          <a:xfrm>
            <a:off x="684000" y="1411200"/>
            <a:ext cx="3672000" cy="7921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7" name="Platshållare för innehåll 2"/>
          <p:cNvSpPr>
            <a:spLocks noGrp="1"/>
          </p:cNvSpPr>
          <p:nvPr>
            <p:ph sz="quarter" idx="12" hasCustomPrompt="1"/>
          </p:nvPr>
        </p:nvSpPr>
        <p:spPr>
          <a:xfrm>
            <a:off x="684000" y="2350800"/>
            <a:ext cx="3672000" cy="388800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 dirty="0"/>
              <a:t>Skriv in din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5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4571999" y="-5736"/>
            <a:ext cx="4572001" cy="686373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180000" indent="-180000" algn="ctr">
              <a:buNone/>
              <a:defRPr lang="sv-SE" sz="1600" noProof="0" dirty="0" smtClean="0"/>
            </a:lvl1pPr>
          </a:lstStyle>
          <a:p>
            <a:pPr marL="0" marR="0" lvl="0" indent="0" algn="ctr" latinLnBrk="0">
              <a:buClrTx/>
              <a:buSzTx/>
              <a:tabLst/>
            </a:pPr>
            <a:r>
              <a:rPr lang="sv-SE" noProof="0"/>
              <a:t>Klicka på ikonen</a:t>
            </a:r>
            <a:br>
              <a:rPr lang="sv-SE" noProof="0"/>
            </a:b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9"/>
          </p:nvPr>
        </p:nvSpPr>
        <p:spPr>
          <a:xfrm>
            <a:off x="6372000" y="222935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sv-SE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  <p:sp>
        <p:nvSpPr>
          <p:cNvPr id="9" name="Platshållare för bildnummer 3"/>
          <p:cNvSpPr>
            <a:spLocks noGrp="1"/>
          </p:cNvSpPr>
          <p:nvPr>
            <p:ph type="sldNum" sz="quarter" idx="25"/>
          </p:nvPr>
        </p:nvSpPr>
        <p:spPr>
          <a:xfrm>
            <a:off x="8027750" y="6407151"/>
            <a:ext cx="576698" cy="2413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sv-SE" b="1" i="0" cap="all" baseline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fld id="{9426A61E-93B8-384D-8975-0A89DB09A550}" type="slidenum">
              <a:rPr lang="sv-SE" smtClean="0"/>
              <a:pPr>
                <a:spcBef>
                  <a:spcPts val="0"/>
                </a:spcBef>
                <a:buFont typeface="Arial" charset="0"/>
                <a:buNone/>
              </a:pPr>
              <a:t>‹#›</a:t>
            </a:fld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7BCC5362-E9F6-B040-96DA-D734968FCFBB}" type="datetime1">
              <a:rPr lang="sv-SE" smtClean="0"/>
              <a:t>2019-12-05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787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två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>
          <a:xfrm>
            <a:off x="684000" y="1411200"/>
            <a:ext cx="5112000" cy="7921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8" name="Platshållare för innehåll 2"/>
          <p:cNvSpPr>
            <a:spLocks noGrp="1"/>
          </p:cNvSpPr>
          <p:nvPr>
            <p:ph sz="quarter" idx="12" hasCustomPrompt="1"/>
          </p:nvPr>
        </p:nvSpPr>
        <p:spPr>
          <a:xfrm>
            <a:off x="684000" y="2350800"/>
            <a:ext cx="5112000" cy="388800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 dirty="0"/>
              <a:t>Skriv in din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4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6149835" y="-5736"/>
            <a:ext cx="2992081" cy="339663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sv-SE" sz="1600" noProof="0"/>
            </a:lvl1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10" name="Platshållare för bild 7"/>
          <p:cNvSpPr>
            <a:spLocks noGrp="1"/>
          </p:cNvSpPr>
          <p:nvPr>
            <p:ph type="pic" sz="quarter" idx="20" hasCustomPrompt="1"/>
          </p:nvPr>
        </p:nvSpPr>
        <p:spPr>
          <a:xfrm>
            <a:off x="6149835" y="3477884"/>
            <a:ext cx="2992081" cy="339663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sv-SE" sz="1600" noProof="0"/>
            </a:lvl1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/>
              <a:t>Klicka på ikonen</a:t>
            </a:r>
            <a:br>
              <a:rPr lang="sv-SE" noProof="0"/>
            </a:b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21"/>
          </p:nvPr>
        </p:nvSpPr>
        <p:spPr>
          <a:xfrm>
            <a:off x="6372000" y="222935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sv-SE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  <p:sp>
        <p:nvSpPr>
          <p:cNvPr id="12" name="Platshållare för bildnummer 3"/>
          <p:cNvSpPr>
            <a:spLocks noGrp="1"/>
          </p:cNvSpPr>
          <p:nvPr>
            <p:ph type="sldNum" sz="quarter" idx="25"/>
          </p:nvPr>
        </p:nvSpPr>
        <p:spPr>
          <a:xfrm>
            <a:off x="8027750" y="6407151"/>
            <a:ext cx="576698" cy="2413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sv-SE" b="1" i="0" cap="all" baseline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fld id="{9426A61E-93B8-384D-8975-0A89DB09A550}" type="slidenum">
              <a:rPr lang="sv-SE" smtClean="0"/>
              <a:pPr>
                <a:spcBef>
                  <a:spcPts val="0"/>
                </a:spcBef>
                <a:buFont typeface="Arial" charset="0"/>
                <a:buNone/>
              </a:pPr>
              <a:t>‹#›</a:t>
            </a:fld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DA7CAA14-56DC-3447-8C0F-C919790016FB}" type="datetime1">
              <a:rPr lang="sv-SE" smtClean="0"/>
              <a:t>2019-12-05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4257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>
          <a:xfrm>
            <a:off x="684000" y="1411200"/>
            <a:ext cx="5112000" cy="7921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9" name="Platshållare för innehåll 2"/>
          <p:cNvSpPr>
            <a:spLocks noGrp="1"/>
          </p:cNvSpPr>
          <p:nvPr>
            <p:ph sz="quarter" idx="12" hasCustomPrompt="1"/>
          </p:nvPr>
        </p:nvSpPr>
        <p:spPr>
          <a:xfrm>
            <a:off x="684000" y="2350800"/>
            <a:ext cx="5112000" cy="388800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 dirty="0"/>
              <a:t>Skriv in din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8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6151919" y="0"/>
            <a:ext cx="2992081" cy="22371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180000" indent="-180000" algn="ctr">
              <a:buNone/>
              <a:defRPr lang="sv-SE" sz="1600" noProof="0" dirty="0" smtClean="0"/>
            </a:lvl1pPr>
          </a:lstStyle>
          <a:p>
            <a:pPr marL="0" marR="0" lvl="0" indent="0" algn="ctr" latinLnBrk="0">
              <a:buClrTx/>
              <a:buSzTx/>
              <a:tabLst/>
            </a:pPr>
            <a:r>
              <a:rPr lang="sv-SE" noProof="0"/>
              <a:t>Klicka på ikonen</a:t>
            </a:r>
            <a:br>
              <a:rPr lang="sv-SE" noProof="0"/>
            </a:b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6" name="Platshållare för bild 7"/>
          <p:cNvSpPr>
            <a:spLocks noGrp="1"/>
          </p:cNvSpPr>
          <p:nvPr>
            <p:ph type="pic" sz="quarter" idx="21" hasCustomPrompt="1"/>
          </p:nvPr>
        </p:nvSpPr>
        <p:spPr>
          <a:xfrm>
            <a:off x="6151919" y="4620825"/>
            <a:ext cx="2992081" cy="22371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180000" indent="-180000" algn="ctr">
              <a:buNone/>
              <a:defRPr lang="sv-SE" sz="1600" noProof="0"/>
            </a:lvl1pPr>
          </a:lstStyle>
          <a:p>
            <a:pPr marL="0" marR="0" lvl="0" indent="0" algn="ctr" latinLnBrk="0">
              <a:buClrTx/>
              <a:buSzTx/>
              <a:tabLst/>
            </a:pPr>
            <a:r>
              <a:rPr lang="sv-SE" noProof="0"/>
              <a:t>Klicka på ikonen</a:t>
            </a:r>
            <a:br>
              <a:rPr lang="sv-SE" noProof="0"/>
            </a:b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7" name="Platshållare för bild 7"/>
          <p:cNvSpPr>
            <a:spLocks noGrp="1"/>
          </p:cNvSpPr>
          <p:nvPr>
            <p:ph type="pic" sz="quarter" idx="22" hasCustomPrompt="1"/>
          </p:nvPr>
        </p:nvSpPr>
        <p:spPr>
          <a:xfrm>
            <a:off x="6151919" y="2310412"/>
            <a:ext cx="2992081" cy="22371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180000" indent="-180000" algn="ctr">
              <a:buNone/>
              <a:defRPr lang="sv-SE" sz="1600" noProof="0"/>
            </a:lvl1pPr>
          </a:lstStyle>
          <a:p>
            <a:pPr marL="0" marR="0" lvl="0" indent="0" algn="ctr" latinLnBrk="0">
              <a:buClrTx/>
              <a:buSzTx/>
              <a:tabLst/>
            </a:pPr>
            <a:r>
              <a:rPr lang="sv-SE" noProof="0"/>
              <a:t>Klicka på ikonen</a:t>
            </a:r>
            <a:br>
              <a:rPr lang="sv-SE" noProof="0"/>
            </a:br>
            <a:br>
              <a:rPr lang="sv-SE" noProof="0"/>
            </a:br>
            <a:r>
              <a:rPr lang="sv-SE" noProof="0"/>
              <a:t>för att lägga till en bild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23"/>
          </p:nvPr>
        </p:nvSpPr>
        <p:spPr>
          <a:xfrm>
            <a:off x="6372000" y="222935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sv-SE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  <p:sp>
        <p:nvSpPr>
          <p:cNvPr id="10" name="Platshållare för bildnummer 3"/>
          <p:cNvSpPr>
            <a:spLocks noGrp="1"/>
          </p:cNvSpPr>
          <p:nvPr>
            <p:ph type="sldNum" sz="quarter" idx="25"/>
          </p:nvPr>
        </p:nvSpPr>
        <p:spPr>
          <a:xfrm>
            <a:off x="8027750" y="6407151"/>
            <a:ext cx="576698" cy="2413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sv-SE" b="1" i="0" cap="all" baseline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fld id="{9426A61E-93B8-384D-8975-0A89DB09A550}" type="slidenum">
              <a:rPr lang="sv-SE" smtClean="0"/>
              <a:pPr>
                <a:spcBef>
                  <a:spcPts val="0"/>
                </a:spcBef>
                <a:buFont typeface="Arial" charset="0"/>
                <a:buNone/>
              </a:pPr>
              <a:t>‹#›</a:t>
            </a:fld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61E5BA15-FE88-3D4A-A45F-337F308D8B4A}" type="datetime1">
              <a:rPr lang="sv-SE" smtClean="0"/>
              <a:t>2019-12-05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3319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bild 7"/>
          <p:cNvSpPr txBox="1">
            <a:spLocks/>
          </p:cNvSpPr>
          <p:nvPr userDrawn="1"/>
        </p:nvSpPr>
        <p:spPr>
          <a:xfrm>
            <a:off x="676158" y="-5159"/>
            <a:ext cx="953010" cy="970359"/>
          </a:xfrm>
          <a:prstGeom prst="rect">
            <a:avLst/>
          </a:prstGeom>
          <a:blipFill rotWithShape="1">
            <a:blip r:embed="rId18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 defTabSz="457200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charset="0"/>
              <a:buNone/>
              <a:defRPr lang="sv-SE" sz="2000" kern="1200">
                <a:solidFill>
                  <a:srgbClr val="262626"/>
                </a:solidFill>
                <a:latin typeface="Arial"/>
                <a:ea typeface="ＭＳ Ｐゴシック" pitchFamily="-65" charset="-128"/>
                <a:cs typeface="ＭＳ Ｐゴシック" charset="0"/>
              </a:defRPr>
            </a:lvl1pPr>
            <a:lvl2pPr marL="501750" indent="-285750" algn="l" defTabSz="457200" rtl="0" eaLnBrk="1" fontAlgn="base" hangingPunct="1">
              <a:lnSpc>
                <a:spcPct val="1100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 baseline="0" dirty="0" smtClean="0">
                <a:solidFill>
                  <a:srgbClr val="262626"/>
                </a:solidFill>
                <a:latin typeface="Arial"/>
                <a:ea typeface="ＭＳ Ｐゴシック" pitchFamily="-65" charset="-128"/>
                <a:cs typeface="Arial"/>
              </a:defRPr>
            </a:lvl2pPr>
            <a:lvl3pPr marL="717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lang="sv-SE" sz="17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3pPr>
            <a:lvl4pPr marL="933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sv-SE" sz="1700" kern="120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Helvetica" charset="0"/>
                <a:cs typeface="Helvetica"/>
              </a:defRPr>
            </a:lvl4pPr>
            <a:lvl5pPr marL="1149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Helvetica" charset="0"/>
                <a:cs typeface="Helvetica"/>
              </a:defRPr>
            </a:lvl5pPr>
            <a:lvl6pPr marL="1616075" indent="-215900" algn="l" defTabSz="457200" rtl="0" eaLnBrk="1" latinLnBrk="0" hangingPunct="1">
              <a:spcBef>
                <a:spcPts val="0"/>
              </a:spcBef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/>
              <a:t> </a:t>
            </a:r>
          </a:p>
        </p:txBody>
      </p:sp>
      <p:sp>
        <p:nvSpPr>
          <p:cNvPr id="1027" name="Platshållare för rubrik 1"/>
          <p:cNvSpPr>
            <a:spLocks noGrp="1"/>
          </p:cNvSpPr>
          <p:nvPr>
            <p:ph type="title"/>
          </p:nvPr>
        </p:nvSpPr>
        <p:spPr bwMode="auto">
          <a:xfrm>
            <a:off x="684000" y="1411200"/>
            <a:ext cx="79200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sv-SE" dirty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4"/>
          </p:nvPr>
        </p:nvSpPr>
        <p:spPr>
          <a:xfrm>
            <a:off x="8027750" y="6407151"/>
            <a:ext cx="576698" cy="2413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426A61E-93B8-384D-8975-0A89DB09A550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684000" y="2350800"/>
            <a:ext cx="7488000" cy="388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16000" lvl="0" indent="-216000"/>
            <a:r>
              <a:rPr lang="sv-SE" dirty="0"/>
              <a:t>Klicka här för att ändra format på bakgrundstexten</a:t>
            </a:r>
          </a:p>
          <a:p>
            <a:pPr marL="432000" lvl="1" indent="-216000">
              <a:buFont typeface="Arial" panose="020B0604020202020204" pitchFamily="34" charset="0"/>
            </a:pPr>
            <a:r>
              <a:rPr lang="sv-SE" dirty="0"/>
              <a:t>Nivå två</a:t>
            </a:r>
          </a:p>
          <a:p>
            <a:pPr marL="648000" lvl="2" indent="-216000"/>
            <a:r>
              <a:rPr lang="sv-SE" dirty="0"/>
              <a:t>Nivå tre</a:t>
            </a:r>
          </a:p>
          <a:p>
            <a:pPr marL="864000" lvl="3" indent="-216000"/>
            <a:r>
              <a:rPr lang="sv-SE" dirty="0"/>
              <a:t>Nivå fyra</a:t>
            </a:r>
          </a:p>
          <a:p>
            <a:pPr marL="1080000" lvl="4" indent="-216000"/>
            <a:r>
              <a:rPr lang="sv-SE" dirty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3"/>
          </p:nvPr>
        </p:nvSpPr>
        <p:spPr>
          <a:xfrm>
            <a:off x="6372000" y="222935"/>
            <a:ext cx="2520000" cy="4608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lang="sv-SE" sz="1100" b="1" i="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ea typeface="ＭＳ Ｐゴシック" pitchFamily="-65" charset="-128"/>
              </a:defRPr>
            </a:lvl1pPr>
          </a:lstStyle>
          <a:p>
            <a:pPr algn="r" eaLnBrk="0" hangingPunct="0"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9247F-8A6D-E346-9D21-C2FF23A75544}" type="datetime1">
              <a:rPr lang="sv-SE" smtClean="0"/>
              <a:t>2019-12-05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933" r:id="rId2"/>
    <p:sldLayoutId id="2147483935" r:id="rId3"/>
    <p:sldLayoutId id="2147483932" r:id="rId4"/>
    <p:sldLayoutId id="2147483905" r:id="rId5"/>
    <p:sldLayoutId id="2147483883" r:id="rId6"/>
    <p:sldLayoutId id="2147483887" r:id="rId7"/>
    <p:sldLayoutId id="2147483884" r:id="rId8"/>
    <p:sldLayoutId id="2147483886" r:id="rId9"/>
    <p:sldLayoutId id="2147483890" r:id="rId10"/>
    <p:sldLayoutId id="2147483891" r:id="rId11"/>
    <p:sldLayoutId id="2147483892" r:id="rId12"/>
    <p:sldLayoutId id="2147483893" r:id="rId13"/>
    <p:sldLayoutId id="2147483894" r:id="rId14"/>
    <p:sldLayoutId id="2147483931" r:id="rId15"/>
    <p:sldLayoutId id="2147483895" r:id="rId16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 i="0" kern="1200">
          <a:solidFill>
            <a:schemeClr val="tx1">
              <a:lumMod val="65000"/>
              <a:lumOff val="35000"/>
            </a:schemeClr>
          </a:solidFill>
          <a:latin typeface="Arial Narrow"/>
          <a:ea typeface="ＭＳ Ｐゴシック" pitchFamily="-65" charset="-128"/>
          <a:cs typeface="ＭＳ Ｐゴシック" charset="0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9pPr>
    </p:titleStyle>
    <p:bodyStyle>
      <a:lvl1pPr marL="180000" indent="-180000" algn="l" defTabSz="457200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charset="0"/>
        <a:buChar char="•"/>
        <a:defRPr lang="sv-SE" sz="2000" kern="1200" dirty="0" smtClean="0">
          <a:solidFill>
            <a:schemeClr val="tx1">
              <a:lumMod val="65000"/>
              <a:lumOff val="35000"/>
            </a:schemeClr>
          </a:solidFill>
          <a:latin typeface="Arial"/>
          <a:ea typeface="ＭＳ Ｐゴシック" pitchFamily="-65" charset="-128"/>
          <a:cs typeface="ＭＳ Ｐゴシック" charset="0"/>
        </a:defRPr>
      </a:lvl1pPr>
      <a:lvl2pPr marL="501750" indent="-285750" algn="l" defTabSz="457200" rtl="0" eaLnBrk="1" fontAlgn="base" hangingPunct="1">
        <a:lnSpc>
          <a:spcPct val="110000"/>
        </a:lnSpc>
        <a:spcBef>
          <a:spcPts val="200"/>
        </a:spcBef>
        <a:spcAft>
          <a:spcPct val="0"/>
        </a:spcAft>
        <a:buFont typeface="Arial" panose="020B0604020202020204" pitchFamily="34" charset="0"/>
        <a:buChar char="–"/>
        <a:defRPr lang="sv-SE" sz="1700" kern="1200" baseline="0" dirty="0" smtClean="0">
          <a:solidFill>
            <a:schemeClr val="tx1">
              <a:lumMod val="65000"/>
              <a:lumOff val="35000"/>
            </a:schemeClr>
          </a:solidFill>
          <a:latin typeface="Arial"/>
          <a:ea typeface="ＭＳ Ｐゴシック" pitchFamily="-65" charset="-128"/>
          <a:cs typeface="Arial"/>
        </a:defRPr>
      </a:lvl2pPr>
      <a:lvl3pPr marL="717750" indent="-285750" algn="l" defTabSz="457200" rtl="0" eaLnBrk="1" fontAlgn="base" hangingPunct="1">
        <a:spcBef>
          <a:spcPts val="0"/>
        </a:spcBef>
        <a:spcAft>
          <a:spcPct val="0"/>
        </a:spcAft>
        <a:buFont typeface="Wingdings" panose="05000000000000000000" pitchFamily="2" charset="2"/>
        <a:buChar char="§"/>
        <a:defRPr lang="sv-SE" sz="1700" kern="1200" dirty="0" smtClean="0">
          <a:solidFill>
            <a:schemeClr val="tx1">
              <a:lumMod val="65000"/>
              <a:lumOff val="35000"/>
            </a:schemeClr>
          </a:solidFill>
          <a:latin typeface="Helvetica"/>
          <a:ea typeface="ＭＳ Ｐゴシック" charset="0"/>
          <a:cs typeface="Helvetica"/>
        </a:defRPr>
      </a:lvl3pPr>
      <a:lvl4pPr marL="933750" indent="-285750" algn="l" defTabSz="457200" rtl="0" eaLnBrk="1" fontAlgn="base" hangingPunct="1">
        <a:spcBef>
          <a:spcPts val="0"/>
        </a:spcBef>
        <a:spcAft>
          <a:spcPct val="0"/>
        </a:spcAft>
        <a:buFont typeface="Arial" panose="020B0604020202020204" pitchFamily="34" charset="0"/>
        <a:buChar char="•"/>
        <a:defRPr lang="sv-SE" sz="1700" kern="1200" baseline="0" dirty="0" smtClean="0">
          <a:solidFill>
            <a:schemeClr val="tx1">
              <a:lumMod val="65000"/>
              <a:lumOff val="35000"/>
            </a:schemeClr>
          </a:solidFill>
          <a:latin typeface="Helvetica"/>
          <a:ea typeface="Helvetica" charset="0"/>
          <a:cs typeface="Helvetica"/>
        </a:defRPr>
      </a:lvl4pPr>
      <a:lvl5pPr marL="1149750" indent="-285750" algn="l" defTabSz="457200" rtl="0" eaLnBrk="1" fontAlgn="base" hangingPunct="1">
        <a:spcBef>
          <a:spcPts val="0"/>
        </a:spcBef>
        <a:spcAft>
          <a:spcPct val="0"/>
        </a:spcAft>
        <a:buFont typeface="Arial" panose="020B0604020202020204" pitchFamily="34" charset="0"/>
        <a:buChar char="–"/>
        <a:defRPr lang="sv-SE" sz="1700" kern="1200" dirty="0">
          <a:solidFill>
            <a:schemeClr val="tx1">
              <a:lumMod val="65000"/>
              <a:lumOff val="35000"/>
            </a:schemeClr>
          </a:solidFill>
          <a:latin typeface="Helvetica"/>
          <a:ea typeface="Helvetica" charset="0"/>
          <a:cs typeface="Helvetica"/>
        </a:defRPr>
      </a:lvl5pPr>
      <a:lvl6pPr marL="1616075" indent="-215900" algn="l" defTabSz="457200" rtl="0" eaLnBrk="1" latinLnBrk="0" hangingPunct="1">
        <a:spcBef>
          <a:spcPts val="0"/>
        </a:spcBef>
        <a:buFont typeface="Wingdings" panose="05000000000000000000" pitchFamily="2" charset="2"/>
        <a:buChar char="§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pos="2880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orient="horz" pos="415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tshållare för rubrik 1"/>
          <p:cNvSpPr>
            <a:spLocks noGrp="1"/>
          </p:cNvSpPr>
          <p:nvPr>
            <p:ph type="title"/>
          </p:nvPr>
        </p:nvSpPr>
        <p:spPr bwMode="auto">
          <a:xfrm>
            <a:off x="539750" y="1411200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sv-SE" dirty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4"/>
          </p:nvPr>
        </p:nvSpPr>
        <p:spPr>
          <a:xfrm>
            <a:off x="8027750" y="6407151"/>
            <a:ext cx="576698" cy="2413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426A61E-93B8-384D-8975-0A89DB09A550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539750" y="2350800"/>
            <a:ext cx="7488000" cy="388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16000" lvl="0" indent="-216000" eaLnBrk="1" hangingPunct="1"/>
            <a:r>
              <a:rPr lang="sv-SE" dirty="0"/>
              <a:t>Klicka här för att ändra format på bakgrundstexten</a:t>
            </a:r>
          </a:p>
          <a:p>
            <a:pPr marL="432000" lvl="1" indent="-216000" algn="l" defTabSz="457200" rtl="0" eaLnBrk="1" fontAlgn="base" hangingPunct="1">
              <a:lnSpc>
                <a:spcPct val="1100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–"/>
            </a:pPr>
            <a:r>
              <a:rPr lang="sv-SE" dirty="0"/>
              <a:t>Nivå två</a:t>
            </a:r>
          </a:p>
          <a:p>
            <a:pPr marL="648000" lvl="2" indent="-216000" eaLnBrk="1" hangingPunct="1"/>
            <a:r>
              <a:rPr lang="sv-SE" dirty="0"/>
              <a:t>Nivå tre</a:t>
            </a:r>
          </a:p>
          <a:p>
            <a:pPr marL="864000" lvl="3" indent="-216000" eaLnBrk="1" hangingPunct="1">
              <a:spcBef>
                <a:spcPts val="0"/>
              </a:spcBef>
            </a:pPr>
            <a:r>
              <a:rPr lang="sv-SE" dirty="0"/>
              <a:t>Nivå fyra</a:t>
            </a:r>
          </a:p>
          <a:p>
            <a:pPr marL="1080000" lvl="4" indent="-21600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–"/>
            </a:pPr>
            <a:r>
              <a:rPr lang="sv-SE" dirty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3"/>
          </p:nvPr>
        </p:nvSpPr>
        <p:spPr>
          <a:xfrm>
            <a:off x="6372000" y="222935"/>
            <a:ext cx="2520000" cy="4608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lang="sv-SE" sz="1100" b="1" i="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ea typeface="ＭＳ Ｐゴシック" pitchFamily="-65" charset="-128"/>
              </a:defRPr>
            </a:lvl1pPr>
          </a:lstStyle>
          <a:p>
            <a:pPr algn="r" eaLnBrk="0" hangingPunct="0">
              <a:spcBef>
                <a:spcPts val="0"/>
              </a:spcBef>
              <a:buFont typeface="Arial" charset="0"/>
              <a:buNone/>
            </a:pPr>
            <a:endParaRPr lang="sv-SE"/>
          </a:p>
        </p:txBody>
      </p:sp>
      <p:sp>
        <p:nvSpPr>
          <p:cNvPr id="10" name="Platshållare för bild 7"/>
          <p:cNvSpPr txBox="1">
            <a:spLocks/>
          </p:cNvSpPr>
          <p:nvPr userDrawn="1"/>
        </p:nvSpPr>
        <p:spPr>
          <a:xfrm>
            <a:off x="676158" y="-5159"/>
            <a:ext cx="953010" cy="970359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 defTabSz="457200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charset="0"/>
              <a:buNone/>
              <a:defRPr lang="sv-SE" sz="2000" kern="1200">
                <a:solidFill>
                  <a:srgbClr val="262626"/>
                </a:solidFill>
                <a:latin typeface="Arial"/>
                <a:ea typeface="ＭＳ Ｐゴシック" pitchFamily="-65" charset="-128"/>
                <a:cs typeface="ＭＳ Ｐゴシック" charset="0"/>
              </a:defRPr>
            </a:lvl1pPr>
            <a:lvl2pPr marL="501750" indent="-285750" algn="l" defTabSz="457200" rtl="0" eaLnBrk="1" fontAlgn="base" hangingPunct="1">
              <a:lnSpc>
                <a:spcPct val="1100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 baseline="0" dirty="0" smtClean="0">
                <a:solidFill>
                  <a:srgbClr val="262626"/>
                </a:solidFill>
                <a:latin typeface="Arial"/>
                <a:ea typeface="ＭＳ Ｐゴシック" pitchFamily="-65" charset="-128"/>
                <a:cs typeface="Arial"/>
              </a:defRPr>
            </a:lvl2pPr>
            <a:lvl3pPr marL="717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lang="sv-SE" sz="17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3pPr>
            <a:lvl4pPr marL="933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sv-SE" sz="1700" kern="120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Helvetica" charset="0"/>
                <a:cs typeface="Helvetica"/>
              </a:defRPr>
            </a:lvl4pPr>
            <a:lvl5pPr marL="1149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Helvetica" charset="0"/>
                <a:cs typeface="Helvetica"/>
              </a:defRPr>
            </a:lvl5pPr>
            <a:lvl6pPr marL="1616075" indent="-215900" algn="l" defTabSz="457200" rtl="0" eaLnBrk="1" latinLnBrk="0" hangingPunct="1">
              <a:spcBef>
                <a:spcPts val="0"/>
              </a:spcBef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/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C1531-4011-9046-9DB2-793DD2D47C4B}" type="datetime1">
              <a:rPr lang="sv-SE" smtClean="0"/>
              <a:t>2019-12-05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032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4" r:id="rId6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 i="0" kern="1200">
          <a:solidFill>
            <a:schemeClr val="tx1">
              <a:lumMod val="65000"/>
              <a:lumOff val="35000"/>
            </a:schemeClr>
          </a:solidFill>
          <a:latin typeface="Arial Narrow"/>
          <a:ea typeface="ＭＳ Ｐゴシック" pitchFamily="-65" charset="-128"/>
          <a:cs typeface="ＭＳ Ｐゴシック" charset="0"/>
        </a:defRPr>
      </a:lvl1pPr>
      <a:lvl2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2pPr>
      <a:lvl3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3pPr>
      <a:lvl4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4pPr>
      <a:lvl5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9pPr>
    </p:titleStyle>
    <p:bodyStyle>
      <a:lvl1pPr marL="180000" indent="-180000" algn="l" defTabSz="457200" rtl="0" eaLnBrk="0" fontAlgn="base" hangingPunct="0">
        <a:lnSpc>
          <a:spcPct val="110000"/>
        </a:lnSpc>
        <a:spcBef>
          <a:spcPts val="800"/>
        </a:spcBef>
        <a:spcAft>
          <a:spcPct val="0"/>
        </a:spcAft>
        <a:buFont typeface="Arial" charset="0"/>
        <a:buChar char="•"/>
        <a:defRPr lang="sv-SE" sz="2000" kern="1200" dirty="0" smtClean="0">
          <a:solidFill>
            <a:schemeClr val="tx1">
              <a:lumMod val="65000"/>
              <a:lumOff val="35000"/>
            </a:schemeClr>
          </a:solidFill>
          <a:latin typeface="Arial"/>
          <a:ea typeface="ＭＳ Ｐゴシック" pitchFamily="-65" charset="-128"/>
          <a:cs typeface="ＭＳ Ｐゴシック" charset="0"/>
        </a:defRPr>
      </a:lvl1pPr>
      <a:lvl2pPr marL="501750" indent="-285750" algn="l" defTabSz="457200" rtl="0" eaLnBrk="0" fontAlgn="base" hangingPunct="0">
        <a:lnSpc>
          <a:spcPct val="110000"/>
        </a:lnSpc>
        <a:spcBef>
          <a:spcPts val="200"/>
        </a:spcBef>
        <a:spcAft>
          <a:spcPct val="0"/>
        </a:spcAft>
        <a:buFont typeface="Arial" charset="0"/>
        <a:buChar char="•"/>
        <a:defRPr lang="sv-SE" sz="1700" kern="1200" baseline="0" dirty="0" smtClean="0">
          <a:solidFill>
            <a:schemeClr val="tx1">
              <a:lumMod val="65000"/>
              <a:lumOff val="35000"/>
            </a:schemeClr>
          </a:solidFill>
          <a:latin typeface="Arial"/>
          <a:ea typeface="ＭＳ Ｐゴシック" pitchFamily="-65" charset="-128"/>
          <a:cs typeface="Arial"/>
        </a:defRPr>
      </a:lvl2pPr>
      <a:lvl3pPr marL="717750" indent="-285750" algn="l" defTabSz="457200" rtl="0" eaLnBrk="0" fontAlgn="base" hangingPunct="0">
        <a:spcBef>
          <a:spcPts val="0"/>
        </a:spcBef>
        <a:spcAft>
          <a:spcPct val="0"/>
        </a:spcAft>
        <a:buFont typeface="Wingdings" panose="05000000000000000000" pitchFamily="2" charset="2"/>
        <a:buChar char="§"/>
        <a:defRPr lang="sv-SE" sz="1700" kern="1200" dirty="0" smtClean="0">
          <a:solidFill>
            <a:schemeClr val="tx1">
              <a:lumMod val="65000"/>
              <a:lumOff val="35000"/>
            </a:schemeClr>
          </a:solidFill>
          <a:latin typeface="Helvetica"/>
          <a:ea typeface="ＭＳ Ｐゴシック" charset="0"/>
          <a:cs typeface="Helvetica"/>
        </a:defRPr>
      </a:lvl3pPr>
      <a:lvl4pPr marL="9337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sv-SE" sz="1700" kern="1200" baseline="0" dirty="0" smtClean="0">
          <a:solidFill>
            <a:schemeClr val="tx1">
              <a:lumMod val="65000"/>
              <a:lumOff val="35000"/>
            </a:schemeClr>
          </a:solidFill>
          <a:latin typeface="Helvetica"/>
          <a:ea typeface="Helvetica" charset="0"/>
          <a:cs typeface="Helvetica"/>
        </a:defRPr>
      </a:lvl4pPr>
      <a:lvl5pPr marL="11497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sv-SE" sz="1700" kern="1200" dirty="0">
          <a:solidFill>
            <a:schemeClr val="tx1">
              <a:lumMod val="65000"/>
              <a:lumOff val="35000"/>
            </a:schemeClr>
          </a:solidFill>
          <a:latin typeface="Helvetica"/>
          <a:ea typeface="Helvetica" charset="0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pos="288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praakbanken.gu.se/korp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spraakbanken.gu.se/kar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praakbanken.gu.se/sparv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spraakbanken.gu.se/larka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praakbanken.gu.se/swe/publikationer" TargetMode="External"/><Relationship Id="rId2" Type="http://schemas.openxmlformats.org/officeDocument/2006/relationships/hyperlink" Target="https://spraakbanken.gu.se/swe/forsknin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praakbanken.gu.se/blogg" TargetMode="External"/><Relationship Id="rId2" Type="http://schemas.openxmlformats.org/officeDocument/2006/relationships/hyperlink" Target="https://spraakbanken.gu.se/swe/phd-progra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raakbanken.gu.se/swe/info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spraakbanken.gu.se/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hyperlink" Target="mailto:sb-info@svenska.gu.se" TargetMode="External"/><Relationship Id="rId9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456" y="2127106"/>
            <a:ext cx="4183666" cy="556708"/>
          </a:xfrm>
        </p:spPr>
        <p:txBody>
          <a:bodyPr anchor="t"/>
          <a:lstStyle/>
          <a:p>
            <a:pPr>
              <a:tabLst>
                <a:tab pos="7199313" algn="r"/>
              </a:tabLst>
            </a:pPr>
            <a:r>
              <a:rPr lang="en-GB" sz="2400" b="0" noProof="0" dirty="0">
                <a:solidFill>
                  <a:schemeClr val="tx1"/>
                </a:solidFill>
              </a:rPr>
              <a:t>a short introduction to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167" y="2985278"/>
            <a:ext cx="4183666" cy="88744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84000" y="6237312"/>
            <a:ext cx="8136472" cy="216222"/>
          </a:xfrm>
        </p:spPr>
        <p:txBody>
          <a:bodyPr/>
          <a:lstStyle/>
          <a:p>
            <a:r>
              <a:rPr lang="en-GB" noProof="0" dirty="0"/>
              <a:t>2019-12-05														</a:t>
            </a:r>
            <a:r>
              <a:rPr lang="en-GB" cap="none" noProof="0" dirty="0" err="1"/>
              <a:t>spraakbanken.gu.se</a:t>
            </a:r>
            <a:endParaRPr lang="en-GB" cap="none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13A4E-82BB-4D34-9B90-8FDDC6CEB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429" y="4437112"/>
            <a:ext cx="782451" cy="851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934498-D362-48E3-8D32-D05AB2CCE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742" y="2170439"/>
            <a:ext cx="1205450" cy="706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B654D5-739A-465F-9EA7-70266EBC1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7641" y="945366"/>
            <a:ext cx="984519" cy="816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E738F0-13DB-4157-8FDE-399800AF3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588" y="3429000"/>
            <a:ext cx="609524" cy="825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B9A8FC-81AD-4C69-AAF9-B8D9D8B5FD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128" y="4725144"/>
            <a:ext cx="891617" cy="4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95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43E1B-649F-49B4-A882-AAF970C3F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Some of </a:t>
            </a:r>
            <a:r>
              <a:rPr lang="en-GB" noProof="0" dirty="0" err="1"/>
              <a:t>Språkbanken’s</a:t>
            </a:r>
            <a:r>
              <a:rPr lang="en-GB" noProof="0" dirty="0"/>
              <a:t> lexica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7307B-6556-4838-8FD8-45ECD872122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numCol="1">
            <a:normAutofit fontScale="92500" lnSpcReduction="10000"/>
          </a:bodyPr>
          <a:lstStyle/>
          <a:p>
            <a:r>
              <a:rPr lang="en-GB" dirty="0"/>
              <a:t>SALDO: a semantic and morphological dictionary</a:t>
            </a:r>
          </a:p>
          <a:p>
            <a:r>
              <a:rPr lang="en-GB" dirty="0" err="1"/>
              <a:t>Hellquist's</a:t>
            </a:r>
            <a:r>
              <a:rPr lang="en-GB" dirty="0"/>
              <a:t> Swedish etymological dictionary</a:t>
            </a:r>
          </a:p>
          <a:p>
            <a:r>
              <a:rPr lang="en-GB" dirty="0" err="1"/>
              <a:t>Blissymbolics</a:t>
            </a:r>
            <a:r>
              <a:rPr lang="en-GB" dirty="0"/>
              <a:t> dictionary</a:t>
            </a:r>
          </a:p>
          <a:p>
            <a:r>
              <a:rPr lang="en-GB" dirty="0" err="1"/>
              <a:t>Schlyter's</a:t>
            </a:r>
            <a:r>
              <a:rPr lang="en-GB" dirty="0"/>
              <a:t> and </a:t>
            </a:r>
            <a:r>
              <a:rPr lang="en-GB" dirty="0" err="1"/>
              <a:t>Söderwall's</a:t>
            </a:r>
            <a:r>
              <a:rPr lang="en-GB" dirty="0"/>
              <a:t> dictionaries of medieval Swedish</a:t>
            </a:r>
          </a:p>
          <a:p>
            <a:r>
              <a:rPr lang="en-GB" dirty="0"/>
              <a:t>Sentiment lexicon</a:t>
            </a:r>
          </a:p>
          <a:p>
            <a:r>
              <a:rPr lang="en-GB" dirty="0"/>
              <a:t>Dictionary of loan words</a:t>
            </a:r>
          </a:p>
          <a:p>
            <a:r>
              <a:rPr lang="en-GB" dirty="0" err="1"/>
              <a:t>Swesaurus</a:t>
            </a:r>
            <a:r>
              <a:rPr lang="en-GB" dirty="0"/>
              <a:t>: a Swedish WordNet, a Swedish concept lexicon</a:t>
            </a:r>
          </a:p>
          <a:p>
            <a:r>
              <a:rPr lang="en-GB" dirty="0" err="1"/>
              <a:t>SweFN</a:t>
            </a:r>
            <a:r>
              <a:rPr lang="en-GB" dirty="0"/>
              <a:t>++: a Swedish </a:t>
            </a:r>
            <a:r>
              <a:rPr lang="en-GB" dirty="0" err="1"/>
              <a:t>FrameNet</a:t>
            </a:r>
            <a:r>
              <a:rPr lang="en-GB" dirty="0"/>
              <a:t>, a database over semantic frames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Our lexica are created to be used for automatic text analysis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DD703-1D1A-4D72-9F97-945109108D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10</a:t>
            </a:fld>
            <a:endParaRPr lang="sv-S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693E7-6822-414F-829E-CA51A0A17C72}"/>
              </a:ext>
            </a:extLst>
          </p:cNvPr>
          <p:cNvSpPr txBox="1"/>
          <p:nvPr/>
        </p:nvSpPr>
        <p:spPr>
          <a:xfrm>
            <a:off x="4583225" y="560465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/>
              <a:t>Användningsexempel kommer snart!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86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96A82B-6C7D-4057-8396-9A8513C9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Our tools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20CD9-7F50-441B-869D-534E06893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604" y="3367622"/>
            <a:ext cx="4896792" cy="2886706"/>
          </a:xfrm>
          <a:prstGeom prst="rect">
            <a:avLst/>
          </a:prstGeom>
        </p:spPr>
      </p:pic>
      <p:sp>
        <p:nvSpPr>
          <p:cNvPr id="15" name="Platshållare för bild 7"/>
          <p:cNvSpPr txBox="1">
            <a:spLocks/>
          </p:cNvSpPr>
          <p:nvPr/>
        </p:nvSpPr>
        <p:spPr>
          <a:xfrm>
            <a:off x="676158" y="-5159"/>
            <a:ext cx="953010" cy="970359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 defTabSz="457200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charset="0"/>
              <a:buNone/>
              <a:defRPr lang="sv-SE" sz="2000" kern="1200">
                <a:solidFill>
                  <a:srgbClr val="262626"/>
                </a:solidFill>
                <a:latin typeface="Arial"/>
                <a:ea typeface="ＭＳ Ｐゴシック" pitchFamily="-65" charset="-128"/>
                <a:cs typeface="ＭＳ Ｐゴシック" charset="0"/>
              </a:defRPr>
            </a:lvl1pPr>
            <a:lvl2pPr marL="501750" indent="-285750" algn="l" defTabSz="457200" rtl="0" eaLnBrk="1" fontAlgn="base" hangingPunct="1">
              <a:lnSpc>
                <a:spcPct val="1100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 baseline="0" dirty="0" smtClean="0">
                <a:solidFill>
                  <a:srgbClr val="262626"/>
                </a:solidFill>
                <a:latin typeface="Arial"/>
                <a:ea typeface="ＭＳ Ｐゴシック" pitchFamily="-65" charset="-128"/>
                <a:cs typeface="Arial"/>
              </a:defRPr>
            </a:lvl2pPr>
            <a:lvl3pPr marL="717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lang="sv-SE" sz="17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3pPr>
            <a:lvl4pPr marL="933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sv-SE" sz="1700" kern="120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Helvetica" charset="0"/>
                <a:cs typeface="Helvetica"/>
              </a:defRPr>
            </a:lvl4pPr>
            <a:lvl5pPr marL="1149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Helvetica" charset="0"/>
                <a:cs typeface="Helvetica"/>
              </a:defRPr>
            </a:lvl5pPr>
            <a:lvl6pPr marL="1616075" indent="-215900" algn="l" defTabSz="457200" rtl="0" eaLnBrk="1" latinLnBrk="0" hangingPunct="1">
              <a:spcBef>
                <a:spcPts val="0"/>
              </a:spcBef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/>
              <a:t>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15" y="116632"/>
            <a:ext cx="1647644" cy="54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72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0B6B26-0647-43D3-B5C4-71A4C271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Our most important tools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7C5D34-1CAB-4135-A999-A534EF1A6D6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20267" y="2350800"/>
            <a:ext cx="6407483" cy="3958520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 err="1"/>
              <a:t>Korp</a:t>
            </a:r>
            <a:r>
              <a:rPr lang="en-GB" dirty="0"/>
              <a:t>: a search engine that provides access to about </a:t>
            </a:r>
            <a:br>
              <a:rPr lang="en-GB" dirty="0"/>
            </a:br>
            <a:r>
              <a:rPr lang="en-GB" dirty="0"/>
              <a:t>15 billion words of </a:t>
            </a:r>
            <a:r>
              <a:rPr lang="en-GB" dirty="0" err="1"/>
              <a:t>Språkbanken’s</a:t>
            </a:r>
            <a:r>
              <a:rPr lang="en-GB" dirty="0"/>
              <a:t> corpora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b="1" dirty="0"/>
              <a:t>Karp</a:t>
            </a:r>
            <a:r>
              <a:rPr lang="en-GB" dirty="0"/>
              <a:t>: a tool for working with </a:t>
            </a:r>
            <a:r>
              <a:rPr lang="en-GB" dirty="0" err="1"/>
              <a:t>Språkbanken’s</a:t>
            </a:r>
            <a:r>
              <a:rPr lang="en-GB" dirty="0"/>
              <a:t> lexica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b="1" dirty="0" err="1"/>
              <a:t>Sparv</a:t>
            </a:r>
            <a:r>
              <a:rPr lang="en-GB" dirty="0"/>
              <a:t>: an tool that annotates texts with morphological, syntactic and semantic information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b="1" dirty="0" err="1"/>
              <a:t>Strix</a:t>
            </a:r>
            <a:r>
              <a:rPr lang="en-GB" dirty="0"/>
              <a:t>: a document-oriented search engine that can take </a:t>
            </a:r>
            <a:br>
              <a:rPr lang="en-GB" dirty="0"/>
            </a:br>
            <a:r>
              <a:rPr lang="en-GB" dirty="0"/>
              <a:t>a document's semantic content in account </a:t>
            </a:r>
            <a:br>
              <a:rPr lang="en-GB" dirty="0"/>
            </a:br>
            <a:r>
              <a:rPr lang="en-GB" dirty="0"/>
              <a:t>(in contrast to </a:t>
            </a:r>
            <a:r>
              <a:rPr lang="en-GB" dirty="0" err="1"/>
              <a:t>Korp</a:t>
            </a:r>
            <a:r>
              <a:rPr lang="en-GB" dirty="0"/>
              <a:t> which is word-oriented)</a:t>
            </a:r>
          </a:p>
          <a:p>
            <a:pPr marL="0" indent="0">
              <a:spcBef>
                <a:spcPts val="0"/>
              </a:spcBef>
              <a:buNone/>
            </a:pPr>
            <a:endParaRPr lang="en-GB" b="1" dirty="0"/>
          </a:p>
          <a:p>
            <a:pPr marL="0" indent="0">
              <a:spcBef>
                <a:spcPts val="0"/>
              </a:spcBef>
              <a:buNone/>
            </a:pPr>
            <a:r>
              <a:rPr lang="en-GB" b="1" dirty="0" err="1"/>
              <a:t>Lärka</a:t>
            </a:r>
            <a:r>
              <a:rPr lang="en-GB" dirty="0"/>
              <a:t>: a platform for second language learning and </a:t>
            </a:r>
            <a:br>
              <a:rPr lang="en-GB" dirty="0"/>
            </a:br>
            <a:r>
              <a:rPr lang="en-GB" dirty="0"/>
              <a:t>second language research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015B93-A319-4912-AC72-FD33C4A37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11" y="2331348"/>
            <a:ext cx="587282" cy="51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9036D7-2148-403F-A41F-8F99DB58C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59" y="3080700"/>
            <a:ext cx="587282" cy="348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BF09E-610A-4C03-914A-8E0839EE3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5" y="3645024"/>
            <a:ext cx="459880" cy="5339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D25A2C-B0A3-4E15-A1C1-2F55E5C20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5301208"/>
            <a:ext cx="424983" cy="614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5B828E-BDEE-47B4-A1E1-FC0947A3A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4558038"/>
            <a:ext cx="612233" cy="38313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76225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DAFE9-D41A-4753-BAD2-9CA29C1D2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Korp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824DD-2B57-483B-B04E-FAD6D6CBD9B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noProof="0" dirty="0" err="1"/>
              <a:t>Korp</a:t>
            </a:r>
            <a:r>
              <a:rPr lang="en-GB" noProof="0" dirty="0"/>
              <a:t> is a search engine</a:t>
            </a:r>
          </a:p>
          <a:p>
            <a:r>
              <a:rPr lang="en-GB" dirty="0"/>
              <a:t>intended for investigating linguistic phenomena</a:t>
            </a:r>
            <a:endParaRPr lang="en-GB" noProof="0" dirty="0"/>
          </a:p>
          <a:p>
            <a:endParaRPr lang="en-GB" noProof="0" dirty="0"/>
          </a:p>
          <a:p>
            <a:pPr marL="0" indent="0">
              <a:buNone/>
            </a:pPr>
            <a:endParaRPr lang="en-GB" noProof="0" dirty="0">
              <a:hlinkClick r:id="rId2"/>
            </a:endParaRPr>
          </a:p>
          <a:p>
            <a:pPr marL="0" indent="0">
              <a:buNone/>
            </a:pPr>
            <a:endParaRPr lang="en-GB" noProof="0" dirty="0">
              <a:hlinkClick r:id="rId2"/>
            </a:endParaRPr>
          </a:p>
          <a:p>
            <a:pPr marL="0" indent="0">
              <a:buNone/>
            </a:pPr>
            <a:r>
              <a:rPr lang="en-GB" noProof="0" dirty="0">
                <a:hlinkClick r:id="rId2"/>
              </a:rPr>
              <a:t>https://spraakbanken.gu.se/korp</a:t>
            </a:r>
            <a:endParaRPr lang="en-GB" noProof="0" dirty="0"/>
          </a:p>
          <a:p>
            <a:pPr marL="0" indent="0">
              <a:buNone/>
            </a:pPr>
            <a:endParaRPr lang="en-GB" noProof="0" dirty="0"/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E2420-BFE5-443C-9A58-977C4F3100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13</a:t>
            </a:fld>
            <a:endParaRPr lang="sv-SE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EC648D7-113C-F84C-A24A-8A00329F4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692696"/>
            <a:ext cx="626940" cy="5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76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85D5F-6F61-424F-A93F-C043DCCE377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84000" y="2276872"/>
            <a:ext cx="7488237" cy="3816350"/>
          </a:xfrm>
        </p:spPr>
        <p:txBody>
          <a:bodyPr/>
          <a:lstStyle/>
          <a:p>
            <a:r>
              <a:rPr lang="en-GB" dirty="0"/>
              <a:t>gives information about the frequency of the word, showing its occurrences in context, here’s an example for the word </a:t>
            </a:r>
            <a:r>
              <a:rPr lang="en-GB" i="1" dirty="0" err="1"/>
              <a:t>kyssa</a:t>
            </a:r>
            <a:endParaRPr lang="en-GB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39083-013D-403E-90DA-BFC77422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Korp</a:t>
            </a:r>
            <a:r>
              <a:rPr lang="en-GB" dirty="0"/>
              <a:t> – word search  </a:t>
            </a:r>
            <a:r>
              <a:rPr lang="en-GB" sz="2000" dirty="0"/>
              <a:t>(KWIC = keywords in context)</a:t>
            </a:r>
            <a:endParaRPr lang="en-GB" sz="2000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60C75-BD43-4378-B264-932FF01C97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14</a:t>
            </a:fld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BA0A7C-ED7D-4D68-A6DD-459424F41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2996952"/>
            <a:ext cx="9144000" cy="278978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5130130-287D-455D-BF69-1E19A0244CDE}"/>
              </a:ext>
            </a:extLst>
          </p:cNvPr>
          <p:cNvSpPr/>
          <p:nvPr/>
        </p:nvSpPr>
        <p:spPr>
          <a:xfrm>
            <a:off x="611560" y="3429000"/>
            <a:ext cx="504056" cy="216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EAD2C-7B8A-4627-9D3D-40127C989E6E}"/>
              </a:ext>
            </a:extLst>
          </p:cNvPr>
          <p:cNvSpPr txBox="1"/>
          <p:nvPr/>
        </p:nvSpPr>
        <p:spPr>
          <a:xfrm>
            <a:off x="1187624" y="3352346"/>
            <a:ext cx="1328192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 dirty="0" err="1"/>
              <a:t>Frequency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245D28-5794-4D53-A145-AF1D492AD95D}"/>
              </a:ext>
            </a:extLst>
          </p:cNvPr>
          <p:cNvSpPr txBox="1"/>
          <p:nvPr/>
        </p:nvSpPr>
        <p:spPr>
          <a:xfrm>
            <a:off x="1583749" y="3933056"/>
            <a:ext cx="359877" cy="16312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20"/>
              </a:lnSpc>
            </a:pPr>
            <a:r>
              <a:rPr lang="sv-SE" sz="1600" dirty="0" err="1"/>
              <a:t>Examp</a:t>
            </a:r>
            <a:endParaRPr lang="sv-SE" sz="1600" dirty="0"/>
          </a:p>
          <a:p>
            <a:pPr algn="ctr">
              <a:lnSpc>
                <a:spcPts val="1520"/>
              </a:lnSpc>
            </a:pPr>
            <a:r>
              <a:rPr lang="sv-SE" sz="1600" dirty="0"/>
              <a:t>l</a:t>
            </a:r>
          </a:p>
          <a:p>
            <a:pPr algn="ctr">
              <a:lnSpc>
                <a:spcPts val="1520"/>
              </a:lnSpc>
            </a:pPr>
            <a:r>
              <a:rPr lang="sv-SE" sz="1600" dirty="0"/>
              <a:t>e</a:t>
            </a:r>
          </a:p>
          <a:p>
            <a:pPr algn="ctr">
              <a:lnSpc>
                <a:spcPts val="1520"/>
              </a:lnSpc>
            </a:pPr>
            <a:r>
              <a:rPr lang="sv-SE" sz="1600" dirty="0"/>
              <a:t>s</a:t>
            </a:r>
            <a:endParaRPr lang="en-US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5493E78-8BCB-4539-ADD6-A5B955086600}"/>
              </a:ext>
            </a:extLst>
          </p:cNvPr>
          <p:cNvSpPr/>
          <p:nvPr/>
        </p:nvSpPr>
        <p:spPr>
          <a:xfrm>
            <a:off x="5076056" y="3897558"/>
            <a:ext cx="1368152" cy="2515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E39D29-897F-4BF8-BB48-C9180B79965B}"/>
              </a:ext>
            </a:extLst>
          </p:cNvPr>
          <p:cNvSpPr txBox="1"/>
          <p:nvPr/>
        </p:nvSpPr>
        <p:spPr>
          <a:xfrm>
            <a:off x="3059832" y="3723887"/>
            <a:ext cx="181585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 dirty="0" err="1"/>
              <a:t>Name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corpus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1432D-D5A0-4EAA-92DE-4D42592CB400}"/>
              </a:ext>
            </a:extLst>
          </p:cNvPr>
          <p:cNvSpPr txBox="1"/>
          <p:nvPr/>
        </p:nvSpPr>
        <p:spPr>
          <a:xfrm>
            <a:off x="7844408" y="2823778"/>
            <a:ext cx="1258563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 dirty="0"/>
              <a:t>Info </a:t>
            </a:r>
            <a:r>
              <a:rPr lang="sv-SE" dirty="0" err="1"/>
              <a:t>about</a:t>
            </a:r>
            <a:r>
              <a:rPr lang="sv-SE" dirty="0"/>
              <a:t> corpus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21432D-D5A0-4EAA-92DE-4D42592CB400}"/>
              </a:ext>
            </a:extLst>
          </p:cNvPr>
          <p:cNvSpPr txBox="1"/>
          <p:nvPr/>
        </p:nvSpPr>
        <p:spPr>
          <a:xfrm>
            <a:off x="7844408" y="3789040"/>
            <a:ext cx="1264231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 dirty="0"/>
              <a:t>Info </a:t>
            </a:r>
            <a:r>
              <a:rPr lang="sv-SE" dirty="0" err="1"/>
              <a:t>about</a:t>
            </a:r>
            <a:r>
              <a:rPr lang="sv-SE" dirty="0"/>
              <a:t> </a:t>
            </a:r>
            <a:r>
              <a:rPr lang="sv-SE" dirty="0" err="1"/>
              <a:t>word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7236295" y="4797152"/>
            <a:ext cx="1872343" cy="7200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21432D-D5A0-4EAA-92DE-4D42592CB400}"/>
              </a:ext>
            </a:extLst>
          </p:cNvPr>
          <p:cNvSpPr txBox="1"/>
          <p:nvPr/>
        </p:nvSpPr>
        <p:spPr>
          <a:xfrm>
            <a:off x="5868144" y="5892546"/>
            <a:ext cx="2952328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 b="1" dirty="0"/>
              <a:t>WRONG! </a:t>
            </a:r>
            <a:r>
              <a:rPr lang="sv-SE" dirty="0"/>
              <a:t>Stupid computer!</a:t>
            </a:r>
            <a:r>
              <a:rPr lang="sv-SE" b="1" dirty="0"/>
              <a:t> </a:t>
            </a:r>
            <a:endParaRPr lang="en-US" b="1" dirty="0"/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08AFE02B-3E97-2B4A-9B57-7A6CF041B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692696"/>
            <a:ext cx="626940" cy="5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11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3" grpId="0" animBg="1"/>
      <p:bldP spid="10" grpId="0" animBg="1"/>
      <p:bldP spid="11" grpId="0" animBg="1"/>
      <p:bldP spid="12" grpId="0" animBg="1"/>
      <p:bldP spid="14" grpId="0" animBg="1"/>
      <p:bldP spid="8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DF95-DE96-42F4-B301-F38F751F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Korp</a:t>
            </a:r>
            <a:r>
              <a:rPr lang="en-GB" noProof="0" dirty="0"/>
              <a:t> – other possibilities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47731-A1C9-4FE9-B740-A0B0E9FD01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31DF1-74D2-4E70-84FF-4D39F86309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15</a:t>
            </a:fld>
            <a:endParaRPr lang="sv-SE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F7F90E1-C1F6-764F-B849-5EBC4FB0A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692696"/>
            <a:ext cx="626940" cy="5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22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705A1-FD24-46D6-B548-4B7B41D0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Korp</a:t>
            </a:r>
            <a:r>
              <a:rPr lang="en-GB" noProof="0" dirty="0"/>
              <a:t> – trend diagram: language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CBC29-A46E-461F-91C1-154E585270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16</a:t>
            </a:fld>
            <a:endParaRPr lang="sv-S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630D1-0DAB-4274-BA04-908636031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35" y="2404740"/>
            <a:ext cx="8525859" cy="3170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193504-EE9F-4101-9588-33CF362AF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124" y="2946420"/>
            <a:ext cx="1704975" cy="466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272BC6-FF2A-F444-9D61-C604EA58B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692696"/>
            <a:ext cx="626940" cy="5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75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6747A-1A65-48EC-BEE9-A8E488F4D1E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Which parties focus on </a:t>
            </a:r>
            <a:r>
              <a:rPr lang="en-GB" i="1" dirty="0"/>
              <a:t>education</a:t>
            </a:r>
            <a:r>
              <a:rPr lang="en-GB" dirty="0"/>
              <a:t> and which focus on </a:t>
            </a:r>
            <a:r>
              <a:rPr lang="en-GB" i="1" dirty="0"/>
              <a:t>health care </a:t>
            </a:r>
            <a:r>
              <a:rPr lang="en-GB" dirty="0"/>
              <a:t>in their programs and manifestos?</a:t>
            </a:r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CC574-3533-400D-B7A5-A02BA8612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Korp</a:t>
            </a:r>
            <a:r>
              <a:rPr lang="en-GB" noProof="0" dirty="0"/>
              <a:t> – comparisons  </a:t>
            </a:r>
            <a:r>
              <a:rPr lang="en-GB" sz="2000" noProof="0" dirty="0"/>
              <a:t>(based on probabilities)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F83FF-7A0C-4914-AAAE-CBAA62179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17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B80F3-61DD-46BC-89D1-39639A180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33" y="3162557"/>
            <a:ext cx="8352231" cy="3146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B6347-BB9B-124A-98CE-FE3AC913E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692696"/>
            <a:ext cx="626940" cy="5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54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F2AE-75EF-42DE-B2C2-DD9CE5B39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Korp</a:t>
            </a:r>
            <a:r>
              <a:rPr lang="en-GB" noProof="0" dirty="0"/>
              <a:t> – word pictures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80E9B-A550-48CD-BCA3-ABB5E50ED78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noProof="0" dirty="0"/>
              <a:t>Who kisses whom/what in Sweden, and in which way?</a:t>
            </a:r>
          </a:p>
          <a:p>
            <a:pPr marL="0" indent="0">
              <a:buNone/>
            </a:pP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9D6E7-D5D3-4442-96D0-A5FDC33DF2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18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BE573-5620-4997-8256-6F91EE0C4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06" y="2796677"/>
            <a:ext cx="6027706" cy="4448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AB3548-8E1B-6147-8FFC-BF8911FF7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692696"/>
            <a:ext cx="626940" cy="5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65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00212-C50A-4527-B28B-1AA624CEA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Karp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566F8-E167-4B9E-955D-22FB02486D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84000" y="2159983"/>
            <a:ext cx="7488237" cy="4247168"/>
          </a:xfrm>
        </p:spPr>
        <p:txBody>
          <a:bodyPr>
            <a:normAutofit lnSpcReduction="10000"/>
          </a:bodyPr>
          <a:lstStyle/>
          <a:p>
            <a:r>
              <a:rPr lang="en-GB" noProof="0" dirty="0"/>
              <a:t>Karp is a tool for working with </a:t>
            </a:r>
            <a:r>
              <a:rPr lang="en-GB" noProof="0" dirty="0" err="1"/>
              <a:t>Språkbanken’s</a:t>
            </a:r>
            <a:r>
              <a:rPr lang="en-GB" noProof="0" dirty="0"/>
              <a:t> lexica</a:t>
            </a:r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pPr marL="0" indent="0">
              <a:buNone/>
            </a:pPr>
            <a:endParaRPr lang="en-GB" dirty="0">
              <a:hlinkClick r:id="rId2"/>
            </a:endParaRP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https://spraakbanken.gu.se/karp</a:t>
            </a:r>
            <a:endParaRPr lang="en-GB" noProof="0" dirty="0"/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63591-DFE6-47E4-B962-62771C333A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19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78C246-DCB1-40F2-923A-D7D191D50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836712"/>
            <a:ext cx="626940" cy="34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F444C0-E40D-4B9A-B77E-AEACF5B89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769" y="2708920"/>
            <a:ext cx="6840463" cy="288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61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Overview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 noProof="0" dirty="0"/>
          </a:p>
          <a:p>
            <a:endParaRPr lang="en-GB" dirty="0"/>
          </a:p>
          <a:p>
            <a:endParaRPr lang="en-GB" dirty="0"/>
          </a:p>
          <a:p>
            <a:r>
              <a:rPr lang="en-GB" noProof="0" dirty="0"/>
              <a:t>What is </a:t>
            </a:r>
            <a:r>
              <a:rPr lang="en-GB" noProof="0" dirty="0" err="1"/>
              <a:t>Språkbanken</a:t>
            </a:r>
            <a:r>
              <a:rPr lang="en-GB" noProof="0" dirty="0"/>
              <a:t>?</a:t>
            </a:r>
          </a:p>
          <a:p>
            <a:r>
              <a:rPr lang="en-GB" noProof="0" dirty="0"/>
              <a:t>Our resources</a:t>
            </a:r>
          </a:p>
          <a:p>
            <a:r>
              <a:rPr lang="en-GB" noProof="0" dirty="0"/>
              <a:t>Our tools</a:t>
            </a:r>
          </a:p>
          <a:p>
            <a:r>
              <a:rPr lang="en-GB" noProof="0" dirty="0"/>
              <a:t>Some example applications</a:t>
            </a:r>
          </a:p>
          <a:p>
            <a:r>
              <a:rPr lang="en-GB" noProof="0" dirty="0"/>
              <a:t>To do together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CD79C9-4003-4480-8E01-331603BF6B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2</a:t>
            </a:fld>
            <a:endParaRPr lang="sv-S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620688"/>
            <a:ext cx="7621463" cy="288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59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3797F-0F5F-40E4-B883-068F638A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Karp – the </a:t>
            </a:r>
            <a:r>
              <a:rPr lang="en-GB" noProof="0" dirty="0" err="1"/>
              <a:t>Saldo</a:t>
            </a:r>
            <a:r>
              <a:rPr lang="en-GB" noProof="0" dirty="0"/>
              <a:t> 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9B126-D2CA-492C-90AF-93499E26166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84000" y="2159983"/>
            <a:ext cx="7776000" cy="4197985"/>
          </a:xfrm>
        </p:spPr>
        <p:txBody>
          <a:bodyPr/>
          <a:lstStyle/>
          <a:p>
            <a:r>
              <a:rPr lang="en-GB" dirty="0"/>
              <a:t>How does the semantic neighbourhood look for the word </a:t>
            </a:r>
            <a:r>
              <a:rPr lang="en-GB" i="1" dirty="0" err="1"/>
              <a:t>hus</a:t>
            </a:r>
            <a:r>
              <a:rPr lang="en-GB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BB291-B3C7-4D44-8C34-3EC8FFB16A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20</a:t>
            </a:fld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2362BA-AE26-4A48-A81D-D92899F51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88" y="2852936"/>
            <a:ext cx="6070023" cy="476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7DD02D-0EA2-4B93-B045-CE1811A2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140968"/>
            <a:ext cx="8352929" cy="34869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21432D-D5A0-4EAA-92DE-4D42592CB400}"/>
              </a:ext>
            </a:extLst>
          </p:cNvPr>
          <p:cNvSpPr txBox="1"/>
          <p:nvPr/>
        </p:nvSpPr>
        <p:spPr>
          <a:xfrm>
            <a:off x="6384506" y="2708920"/>
            <a:ext cx="2003918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 dirty="0"/>
              <a:t>The </a:t>
            </a:r>
            <a:r>
              <a:rPr lang="sv-SE" dirty="0" err="1"/>
              <a:t>search</a:t>
            </a:r>
            <a:r>
              <a:rPr lang="sv-SE" dirty="0"/>
              <a:t> </a:t>
            </a:r>
            <a:r>
              <a:rPr lang="sv-SE" dirty="0" err="1"/>
              <a:t>query</a:t>
            </a:r>
            <a:endParaRPr lang="en-US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E85371E5-9EC6-4E4B-99AD-9BEC7D296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836712"/>
            <a:ext cx="626940" cy="3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82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9DE20-E1CF-41D3-957C-B2FE19EE9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Karp – etymological dictionary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E8164-EA6C-4932-9BE6-F0298A5431C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From which languages have Swedish borrowed the most?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FDB4C-8AB6-4BDC-BD75-166E6C81FE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21</a:t>
            </a:fld>
            <a:endParaRPr lang="sv-S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F647DB-8088-4ACB-A563-87CB51EC2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079" y="2946373"/>
            <a:ext cx="5515841" cy="7706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399BA9-92FE-4D25-A592-FD7BB9B8F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92" y="3777224"/>
            <a:ext cx="1905000" cy="28921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21432D-D5A0-4EAA-92DE-4D42592CB400}"/>
              </a:ext>
            </a:extLst>
          </p:cNvPr>
          <p:cNvSpPr txBox="1"/>
          <p:nvPr/>
        </p:nvSpPr>
        <p:spPr>
          <a:xfrm>
            <a:off x="5292080" y="3429000"/>
            <a:ext cx="3384376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 dirty="0" err="1"/>
              <a:t>Search</a:t>
            </a:r>
            <a:r>
              <a:rPr lang="sv-SE" dirty="0"/>
              <a:t> </a:t>
            </a:r>
            <a:r>
              <a:rPr lang="sv-SE" dirty="0" err="1"/>
              <a:t>query</a:t>
            </a:r>
            <a:r>
              <a:rPr lang="sv-SE" dirty="0"/>
              <a:t>: </a:t>
            </a:r>
            <a:r>
              <a:rPr lang="sv-SE" sz="1600" dirty="0"/>
              <a:t>”</a:t>
            </a:r>
            <a:r>
              <a:rPr lang="sv-SE" sz="1600" dirty="0" err="1"/>
              <a:t>find</a:t>
            </a:r>
            <a:r>
              <a:rPr lang="sv-SE" sz="1600" dirty="0"/>
              <a:t> all </a:t>
            </a:r>
            <a:r>
              <a:rPr lang="sv-SE" sz="1600" dirty="0" err="1"/>
              <a:t>entries</a:t>
            </a:r>
            <a:r>
              <a:rPr lang="sv-SE" sz="1600" dirty="0"/>
              <a:t> </a:t>
            </a:r>
            <a:r>
              <a:rPr lang="sv-SE" sz="1600" dirty="0" err="1"/>
              <a:t>that</a:t>
            </a:r>
            <a:r>
              <a:rPr lang="sv-SE" sz="1600" dirty="0"/>
              <a:t> </a:t>
            </a:r>
            <a:r>
              <a:rPr lang="sv-SE" sz="1600" dirty="0" err="1"/>
              <a:t>have</a:t>
            </a:r>
            <a:r>
              <a:rPr lang="sv-SE" sz="1600" dirty="0"/>
              <a:t> </a:t>
            </a:r>
            <a:r>
              <a:rPr lang="sv-SE" sz="1600" dirty="0" err="1"/>
              <a:t>specified</a:t>
            </a:r>
            <a:r>
              <a:rPr lang="sv-SE" sz="1600" dirty="0"/>
              <a:t> </a:t>
            </a:r>
            <a:r>
              <a:rPr lang="sv-SE" sz="1600" dirty="0" err="1"/>
              <a:t>which</a:t>
            </a:r>
            <a:r>
              <a:rPr lang="sv-SE" sz="1600" dirty="0"/>
              <a:t> </a:t>
            </a:r>
            <a:r>
              <a:rPr lang="sv-SE" sz="1600" dirty="0" err="1"/>
              <a:t>language</a:t>
            </a:r>
            <a:r>
              <a:rPr lang="sv-SE" sz="1600" dirty="0"/>
              <a:t> the </a:t>
            </a:r>
            <a:r>
              <a:rPr lang="sv-SE" sz="1600" dirty="0" err="1"/>
              <a:t>word</a:t>
            </a:r>
            <a:r>
              <a:rPr lang="sv-SE" sz="1600" dirty="0"/>
              <a:t> </a:t>
            </a:r>
            <a:r>
              <a:rPr lang="sv-SE" sz="1600" dirty="0" err="1"/>
              <a:t>comes</a:t>
            </a:r>
            <a:r>
              <a:rPr lang="sv-SE" sz="1600" dirty="0"/>
              <a:t> from, and </a:t>
            </a:r>
            <a:r>
              <a:rPr lang="sv-SE" sz="1600" dirty="0" err="1"/>
              <a:t>that</a:t>
            </a:r>
            <a:r>
              <a:rPr lang="sv-SE" sz="1600" dirty="0"/>
              <a:t> </a:t>
            </a:r>
            <a:r>
              <a:rPr lang="sv-SE" sz="1600" dirty="0" err="1"/>
              <a:t>language</a:t>
            </a:r>
            <a:r>
              <a:rPr lang="sv-SE" sz="1600" dirty="0"/>
              <a:t> is not Old Swedish”</a:t>
            </a:r>
            <a:endParaRPr lang="en-US" sz="1600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3AF58B01-C366-0F4C-A76B-4BF22767D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836712"/>
            <a:ext cx="626940" cy="3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77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814BE-E53E-451D-A67E-B3E694F1BF7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I want to search for the word </a:t>
            </a:r>
            <a:r>
              <a:rPr lang="en-GB" i="1" dirty="0" err="1"/>
              <a:t>kvinna</a:t>
            </a:r>
            <a:r>
              <a:rPr lang="en-GB" dirty="0"/>
              <a:t> in older texts, but I don’t really know how it was spelled during the period I’m interested in</a:t>
            </a:r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3556A-A5AF-4438-AC4A-571FE8D9F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Karp – diachronic pivot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ECD92-536A-4B58-A328-80D6A0F1A4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22</a:t>
            </a:fld>
            <a:endParaRPr lang="sv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22197-DA04-489D-98C3-1D1FC3F0F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22" y="3140968"/>
            <a:ext cx="6014059" cy="3641540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24548BD-EC67-3745-AC29-143021422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836712"/>
            <a:ext cx="626940" cy="3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41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FC70E-F601-4937-890B-D78E1977244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84000" y="2204864"/>
            <a:ext cx="7488237" cy="3816350"/>
          </a:xfrm>
        </p:spPr>
        <p:txBody>
          <a:bodyPr/>
          <a:lstStyle/>
          <a:p>
            <a:r>
              <a:rPr lang="en-GB" dirty="0"/>
              <a:t>is a semantic graphical language where the where the concepts are represented by ideographic images</a:t>
            </a:r>
          </a:p>
          <a:p>
            <a:r>
              <a:rPr lang="en-GB" noProof="0" dirty="0"/>
              <a:t>Which Bliss-symbols correspond to </a:t>
            </a:r>
            <a:r>
              <a:rPr lang="en-GB" i="1" noProof="0" dirty="0" err="1"/>
              <a:t>farfar</a:t>
            </a:r>
            <a:r>
              <a:rPr lang="en-GB" noProof="0" dirty="0"/>
              <a:t> and </a:t>
            </a:r>
            <a:r>
              <a:rPr lang="en-GB" i="1" noProof="0" dirty="0" err="1"/>
              <a:t>mormor</a:t>
            </a:r>
            <a:r>
              <a:rPr lang="en-GB" noProof="0" dirty="0"/>
              <a:t>?</a:t>
            </a:r>
          </a:p>
          <a:p>
            <a:endParaRPr lang="en-GB" noProof="0" dirty="0"/>
          </a:p>
          <a:p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9F4BB-BCA6-4243-9EE9-3331C0C6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Karp – </a:t>
            </a:r>
            <a:r>
              <a:rPr lang="en-GB" noProof="0" dirty="0" err="1"/>
              <a:t>Blissymbolics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39B81-5C83-4E05-8273-B22FFA14CA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23</a:t>
            </a:fld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866BAD-BF2C-4ADA-8D5A-2860BBA6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3" y="3462991"/>
            <a:ext cx="7405474" cy="426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82A76-7FE6-46C7-8720-3C115A08C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7" y="3871541"/>
            <a:ext cx="5286342" cy="2941835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F65E868-0B72-F74D-961C-759BB5152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836712"/>
            <a:ext cx="626940" cy="3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90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576" y="2564904"/>
            <a:ext cx="10233645" cy="5389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Korp</a:t>
            </a:r>
            <a:r>
              <a:rPr lang="en-GB" noProof="0" dirty="0"/>
              <a:t> ♡ Karp – automatic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684000" y="2132856"/>
            <a:ext cx="7488237" cy="3816350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/>
              <a:t>Let’s search </a:t>
            </a:r>
            <a:r>
              <a:rPr lang="en-GB" noProof="0" dirty="0" err="1"/>
              <a:t>fo</a:t>
            </a:r>
            <a:r>
              <a:rPr lang="en-GB" dirty="0"/>
              <a:t>r the word </a:t>
            </a:r>
            <a:r>
              <a:rPr lang="en-GB" i="1" dirty="0" err="1"/>
              <a:t>grym</a:t>
            </a:r>
            <a:r>
              <a:rPr lang="en-GB" i="1" dirty="0"/>
              <a:t> </a:t>
            </a:r>
            <a:r>
              <a:rPr lang="en-GB" dirty="0"/>
              <a:t>in </a:t>
            </a:r>
            <a:r>
              <a:rPr lang="en-GB" dirty="0" err="1"/>
              <a:t>Korp</a:t>
            </a:r>
            <a:r>
              <a:rPr lang="en-GB" dirty="0"/>
              <a:t>:</a:t>
            </a:r>
            <a:endParaRPr lang="en-GB" noProof="0" dirty="0"/>
          </a:p>
          <a:p>
            <a:pPr marL="0" indent="0">
              <a:buNone/>
            </a:pP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24</a:t>
            </a:fld>
            <a:endParaRPr lang="sv-S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74FFA598-D13D-F24B-A4D1-72B881D381C9}"/>
              </a:ext>
            </a:extLst>
          </p:cNvPr>
          <p:cNvSpPr/>
          <p:nvPr/>
        </p:nvSpPr>
        <p:spPr>
          <a:xfrm>
            <a:off x="3635896" y="2780928"/>
            <a:ext cx="936104" cy="465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9332D8B7-480B-734E-8F7E-71479F86EC00}"/>
              </a:ext>
            </a:extLst>
          </p:cNvPr>
          <p:cNvSpPr txBox="1"/>
          <p:nvPr/>
        </p:nvSpPr>
        <p:spPr>
          <a:xfrm>
            <a:off x="5508104" y="2276872"/>
            <a:ext cx="22322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 dirty="0"/>
              <a:t>Different </a:t>
            </a:r>
            <a:r>
              <a:rPr lang="sv-SE" dirty="0" err="1"/>
              <a:t>meanings</a:t>
            </a:r>
            <a:r>
              <a:rPr lang="sv-SE" dirty="0"/>
              <a:t>!</a:t>
            </a:r>
          </a:p>
        </p:txBody>
      </p:sp>
      <p:cxnSp>
        <p:nvCxnSpPr>
          <p:cNvPr id="10" name="Straight Arrow Connector 8">
            <a:extLst>
              <a:ext uri="{FF2B5EF4-FFF2-40B4-BE49-F238E27FC236}">
                <a16:creationId xmlns:a16="http://schemas.microsoft.com/office/drawing/2014/main" id="{FE5378F2-AF38-A244-81D8-1901E206B1E7}"/>
              </a:ext>
            </a:extLst>
          </p:cNvPr>
          <p:cNvCxnSpPr>
            <a:cxnSpLocks/>
            <a:stCxn id="7" idx="7"/>
            <a:endCxn id="9" idx="1"/>
          </p:cNvCxnSpPr>
          <p:nvPr/>
        </p:nvCxnSpPr>
        <p:spPr>
          <a:xfrm flipV="1">
            <a:off x="4434911" y="2461538"/>
            <a:ext cx="1073193" cy="38749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4">
            <a:extLst>
              <a:ext uri="{FF2B5EF4-FFF2-40B4-BE49-F238E27FC236}">
                <a16:creationId xmlns:a16="http://schemas.microsoft.com/office/drawing/2014/main" id="{83917C16-8C6C-554F-8370-B151EBEA0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100" y="836559"/>
            <a:ext cx="626940" cy="348300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7996D157-7716-604F-926D-4555EBCA1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028" y="692696"/>
            <a:ext cx="626940" cy="5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29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-324544" y="1938434"/>
            <a:ext cx="9856480" cy="45149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Korp</a:t>
            </a:r>
            <a:r>
              <a:rPr lang="en-GB" dirty="0"/>
              <a:t> ♡ Karp – </a:t>
            </a:r>
            <a:r>
              <a:rPr lang="en-GB" noProof="0" dirty="0"/>
              <a:t>the different meanings of </a:t>
            </a:r>
            <a:r>
              <a:rPr lang="en-GB" i="1" noProof="0" dirty="0" err="1"/>
              <a:t>grym</a:t>
            </a:r>
            <a:endParaRPr lang="en-GB" i="1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25</a:t>
            </a:fld>
            <a:endParaRPr lang="sv-SE"/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3419872" y="2276872"/>
            <a:ext cx="4104456" cy="26642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4">
            <a:extLst>
              <a:ext uri="{FF2B5EF4-FFF2-40B4-BE49-F238E27FC236}">
                <a16:creationId xmlns:a16="http://schemas.microsoft.com/office/drawing/2014/main" id="{F4920157-D042-4140-BF8C-BEAEE9702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100" y="836559"/>
            <a:ext cx="626940" cy="348300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B96EBC60-9CA1-5641-B91F-E1E93F1D4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028" y="692696"/>
            <a:ext cx="626940" cy="5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05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Korp</a:t>
            </a:r>
            <a:r>
              <a:rPr lang="en-GB" dirty="0"/>
              <a:t> ♡ Karp – the different meanings of </a:t>
            </a:r>
            <a:r>
              <a:rPr lang="en-GB" i="1" dirty="0" err="1"/>
              <a:t>grym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26</a:t>
            </a:fld>
            <a:endParaRPr lang="sv-S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744" y="1955912"/>
            <a:ext cx="9791296" cy="4281400"/>
          </a:xfrm>
          <a:prstGeom prst="rect">
            <a:avLst/>
          </a:prstGeom>
        </p:spPr>
      </p:pic>
      <p:cxnSp>
        <p:nvCxnSpPr>
          <p:cNvPr id="7" name="Straight Arrow Connector 8">
            <a:extLst>
              <a:ext uri="{FF2B5EF4-FFF2-40B4-BE49-F238E27FC236}">
                <a16:creationId xmlns:a16="http://schemas.microsoft.com/office/drawing/2014/main" id="{BC1CA375-AB8C-AF45-952F-B26FCBA2C433}"/>
              </a:ext>
            </a:extLst>
          </p:cNvPr>
          <p:cNvCxnSpPr>
            <a:cxnSpLocks/>
          </p:cNvCxnSpPr>
          <p:nvPr/>
        </p:nvCxnSpPr>
        <p:spPr>
          <a:xfrm>
            <a:off x="3563888" y="2492896"/>
            <a:ext cx="3960440" cy="24482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3" name="Picture 4">
            <a:extLst>
              <a:ext uri="{FF2B5EF4-FFF2-40B4-BE49-F238E27FC236}">
                <a16:creationId xmlns:a16="http://schemas.microsoft.com/office/drawing/2014/main" id="{BE42A7A2-0A54-1F47-850D-A0A2AB81F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100" y="836559"/>
            <a:ext cx="626940" cy="348300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E038CADF-0807-7649-AE88-941CE0958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028" y="692696"/>
            <a:ext cx="626940" cy="5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31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2492" y="1774565"/>
            <a:ext cx="9703546" cy="4941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000" y="1411200"/>
            <a:ext cx="8064464" cy="792163"/>
          </a:xfrm>
        </p:spPr>
        <p:txBody>
          <a:bodyPr/>
          <a:lstStyle/>
          <a:p>
            <a:r>
              <a:rPr lang="en-GB" dirty="0" err="1"/>
              <a:t>Korp</a:t>
            </a:r>
            <a:r>
              <a:rPr lang="en-GB" dirty="0"/>
              <a:t> ♡ Karp </a:t>
            </a:r>
            <a:r>
              <a:rPr lang="en-GB" noProof="0" dirty="0"/>
              <a:t>– the meanings come from </a:t>
            </a:r>
            <a:r>
              <a:rPr lang="en-GB" noProof="0" dirty="0" err="1"/>
              <a:t>Saldo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27</a:t>
            </a:fld>
            <a:endParaRPr lang="sv-SE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1783454" y="2203363"/>
            <a:ext cx="2284490" cy="3243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1691680" y="2420888"/>
            <a:ext cx="2592288" cy="2233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3" name="Picture 4">
            <a:extLst>
              <a:ext uri="{FF2B5EF4-FFF2-40B4-BE49-F238E27FC236}">
                <a16:creationId xmlns:a16="http://schemas.microsoft.com/office/drawing/2014/main" id="{E5D400A9-02A0-2B49-B41D-97769C875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100" y="836559"/>
            <a:ext cx="626940" cy="348300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551A37BE-7522-A447-AD4D-4DA2FFBCA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028" y="692696"/>
            <a:ext cx="626940" cy="5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25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B72D4-D4AC-4290-982C-5E076EA43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Sparv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3609C-679D-4E7C-A114-99CC42F4CC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noProof="0" dirty="0" err="1"/>
              <a:t>Sparv</a:t>
            </a:r>
            <a:r>
              <a:rPr lang="en-GB" noProof="0" dirty="0"/>
              <a:t> is a tool that can </a:t>
            </a:r>
            <a:r>
              <a:rPr lang="en-GB" b="1" noProof="0" dirty="0"/>
              <a:t>annotate </a:t>
            </a:r>
            <a:r>
              <a:rPr lang="en-GB" noProof="0" dirty="0"/>
              <a:t>your texts </a:t>
            </a:r>
            <a:br>
              <a:rPr lang="en-GB" noProof="0" dirty="0"/>
            </a:br>
            <a:r>
              <a:rPr lang="en-GB" noProof="0" dirty="0"/>
              <a:t>(both short and long), i.e., provide them with…</a:t>
            </a:r>
          </a:p>
          <a:p>
            <a:pPr lvl="1"/>
            <a:r>
              <a:rPr lang="en-GB" noProof="0" dirty="0"/>
              <a:t>lexical analysis</a:t>
            </a:r>
          </a:p>
          <a:p>
            <a:pPr lvl="1"/>
            <a:r>
              <a:rPr lang="en-GB" noProof="0" dirty="0"/>
              <a:t>syntactic analysis</a:t>
            </a:r>
          </a:p>
          <a:p>
            <a:pPr lvl="1"/>
            <a:r>
              <a:rPr lang="en-GB" noProof="0" dirty="0"/>
              <a:t>semantic analysis</a:t>
            </a:r>
          </a:p>
          <a:p>
            <a:pPr lvl="1"/>
            <a:r>
              <a:rPr lang="en-GB" noProof="0" dirty="0"/>
              <a:t>sentiment analysis</a:t>
            </a:r>
          </a:p>
          <a:p>
            <a:pPr lvl="1"/>
            <a:r>
              <a:rPr lang="en-GB" noProof="0" dirty="0"/>
              <a:t>readability </a:t>
            </a:r>
            <a:r>
              <a:rPr lang="en-GB" noProof="0" dirty="0" err="1"/>
              <a:t>analys</a:t>
            </a:r>
            <a:endParaRPr lang="en-GB" noProof="0" dirty="0"/>
          </a:p>
          <a:p>
            <a:pPr lvl="1"/>
            <a:r>
              <a:rPr lang="en-GB" noProof="0" dirty="0"/>
              <a:t>etc.</a:t>
            </a:r>
          </a:p>
          <a:p>
            <a:pPr lvl="1"/>
            <a:endParaRPr lang="en-GB" noProof="0" dirty="0"/>
          </a:p>
          <a:p>
            <a:pPr marL="216000" lvl="1" indent="0">
              <a:buNone/>
            </a:pPr>
            <a:r>
              <a:rPr lang="en-GB" noProof="0" dirty="0">
                <a:hlinkClick r:id="rId2"/>
              </a:rPr>
              <a:t>https://spraakbanken.gu.se/sparv/</a:t>
            </a:r>
            <a:endParaRPr lang="en-GB" noProof="0" dirty="0"/>
          </a:p>
          <a:p>
            <a:pPr marL="216000" lvl="1" indent="0">
              <a:buNone/>
            </a:pP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98BFD-1F54-4874-BF32-C0A43C719F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28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35CA4-83AA-4315-8A98-3EFCC7D86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692696"/>
            <a:ext cx="490935" cy="5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65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1D26-2A94-4038-B310-0D1DCA8C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Sparv</a:t>
            </a:r>
            <a:r>
              <a:rPr lang="en-GB" noProof="0" dirty="0"/>
              <a:t> – syntactic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F916C-CBF3-456F-8C1C-8B27864F9C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1" noProof="0" dirty="0"/>
              <a:t>Hon </a:t>
            </a:r>
            <a:r>
              <a:rPr lang="en-GB" i="1" noProof="0" dirty="0" err="1"/>
              <a:t>är</a:t>
            </a:r>
            <a:r>
              <a:rPr lang="en-GB" i="1" noProof="0" dirty="0"/>
              <a:t> </a:t>
            </a:r>
            <a:r>
              <a:rPr lang="en-GB" i="1" noProof="0" dirty="0" err="1"/>
              <a:t>en</a:t>
            </a:r>
            <a:r>
              <a:rPr lang="en-GB" i="1" noProof="0" dirty="0"/>
              <a:t> </a:t>
            </a:r>
            <a:r>
              <a:rPr lang="en-GB" i="1" noProof="0" dirty="0" err="1"/>
              <a:t>kompetent</a:t>
            </a:r>
            <a:r>
              <a:rPr lang="en-GB" i="1" noProof="0" dirty="0"/>
              <a:t> </a:t>
            </a:r>
            <a:r>
              <a:rPr lang="en-GB" i="1" noProof="0" dirty="0" err="1"/>
              <a:t>kollega</a:t>
            </a:r>
            <a:r>
              <a:rPr lang="en-GB" i="1" noProof="0" dirty="0"/>
              <a:t>, men </a:t>
            </a:r>
            <a:r>
              <a:rPr lang="en-GB" i="1" noProof="0" dirty="0" err="1"/>
              <a:t>en</a:t>
            </a:r>
            <a:r>
              <a:rPr lang="en-GB" i="1" noProof="0" dirty="0"/>
              <a:t> </a:t>
            </a:r>
            <a:r>
              <a:rPr lang="en-GB" i="1" noProof="0" dirty="0" err="1"/>
              <a:t>dålig</a:t>
            </a:r>
            <a:r>
              <a:rPr lang="en-GB" i="1" noProof="0" dirty="0"/>
              <a:t> </a:t>
            </a:r>
            <a:r>
              <a:rPr lang="en-GB" i="1" noProof="0" dirty="0" err="1"/>
              <a:t>ledare</a:t>
            </a:r>
            <a:r>
              <a:rPr lang="en-GB" i="1" noProof="0" dirty="0"/>
              <a:t>.</a:t>
            </a:r>
          </a:p>
          <a:p>
            <a:pPr marL="0" indent="0">
              <a:buNone/>
            </a:pPr>
            <a:r>
              <a:rPr lang="en-GB" sz="1800" dirty="0"/>
              <a:t>(</a:t>
            </a:r>
            <a:r>
              <a:rPr lang="en-GB" sz="1800" dirty="0" err="1"/>
              <a:t>Eng</a:t>
            </a:r>
            <a:r>
              <a:rPr lang="en-GB" sz="1800" dirty="0"/>
              <a:t>: </a:t>
            </a:r>
            <a:r>
              <a:rPr lang="en-GB" sz="1800" i="1" dirty="0"/>
              <a:t>She is a competent colleague, but a bad manager</a:t>
            </a:r>
            <a:r>
              <a:rPr lang="en-GB" sz="1800" dirty="0"/>
              <a:t>)</a:t>
            </a:r>
            <a:endParaRPr lang="en-GB" sz="1800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A72A7-F14C-4F55-9174-52794E1A60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29</a:t>
            </a:fld>
            <a:endParaRPr lang="sv-S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67" y="3212976"/>
            <a:ext cx="8732913" cy="1980220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40B08BB1-A6B6-AA47-ACC0-066026BED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692696"/>
            <a:ext cx="490935" cy="5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31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146A20AF-A092-4145-A711-4357698141A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30" y="3224773"/>
            <a:ext cx="4498340" cy="3280410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78EC1F57-39F1-4101-8708-206366F1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noProof="0" dirty="0" err="1"/>
              <a:t>språkbanken</a:t>
            </a:r>
            <a:r>
              <a:rPr lang="en-GB" noProof="0" dirty="0"/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64288" y="6473434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>
                <a:solidFill>
                  <a:schemeClr val="bg1"/>
                </a:solidFill>
              </a:rPr>
              <a:t>Photo: Lene Antonsen</a:t>
            </a:r>
          </a:p>
        </p:txBody>
      </p:sp>
    </p:spTree>
    <p:extLst>
      <p:ext uri="{BB962C8B-B14F-4D97-AF65-F5344CB8AC3E}">
        <p14:creationId xmlns:p14="http://schemas.microsoft.com/office/powerpoint/2010/main" val="3990412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10E0A-13D6-4A7C-A07A-4ED2C4424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Sparv</a:t>
            </a:r>
            <a:r>
              <a:rPr lang="en-GB" noProof="0" dirty="0"/>
              <a:t> – semantic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A86A2-9ABE-419E-9084-E616E3B7DC7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1" noProof="0" dirty="0"/>
              <a:t>Hon </a:t>
            </a:r>
            <a:r>
              <a:rPr lang="en-GB" i="1" noProof="0" dirty="0" err="1"/>
              <a:t>är</a:t>
            </a:r>
            <a:r>
              <a:rPr lang="en-GB" i="1" noProof="0" dirty="0"/>
              <a:t> </a:t>
            </a:r>
            <a:r>
              <a:rPr lang="en-GB" i="1" noProof="0" dirty="0" err="1"/>
              <a:t>en</a:t>
            </a:r>
            <a:r>
              <a:rPr lang="en-GB" i="1" noProof="0" dirty="0"/>
              <a:t> </a:t>
            </a:r>
            <a:r>
              <a:rPr lang="en-GB" i="1" noProof="0" dirty="0" err="1"/>
              <a:t>kompetent</a:t>
            </a:r>
            <a:r>
              <a:rPr lang="en-GB" i="1" noProof="0" dirty="0"/>
              <a:t> </a:t>
            </a:r>
            <a:r>
              <a:rPr lang="en-GB" i="1" noProof="0" dirty="0" err="1"/>
              <a:t>kollega</a:t>
            </a:r>
            <a:r>
              <a:rPr lang="en-GB" i="1" noProof="0" dirty="0"/>
              <a:t>, men </a:t>
            </a:r>
            <a:r>
              <a:rPr lang="en-GB" i="1" noProof="0" dirty="0" err="1"/>
              <a:t>en</a:t>
            </a:r>
            <a:r>
              <a:rPr lang="en-GB" i="1" noProof="0" dirty="0"/>
              <a:t> </a:t>
            </a:r>
            <a:r>
              <a:rPr lang="en-GB" i="1" noProof="0" dirty="0" err="1"/>
              <a:t>dålig</a:t>
            </a:r>
            <a:r>
              <a:rPr lang="en-GB" i="1" noProof="0" dirty="0"/>
              <a:t> </a:t>
            </a:r>
            <a:r>
              <a:rPr lang="en-GB" i="1" noProof="0" dirty="0" err="1"/>
              <a:t>ledare</a:t>
            </a:r>
            <a:r>
              <a:rPr lang="en-GB" i="1" noProof="0" dirty="0"/>
              <a:t>.</a:t>
            </a:r>
          </a:p>
          <a:p>
            <a:r>
              <a:rPr lang="en-GB" noProof="0" dirty="0"/>
              <a:t>The word </a:t>
            </a:r>
            <a:r>
              <a:rPr lang="en-GB" i="1" noProof="0" dirty="0" err="1"/>
              <a:t>ledare</a:t>
            </a:r>
            <a:r>
              <a:rPr lang="en-GB" i="1" noProof="0" dirty="0"/>
              <a:t> </a:t>
            </a:r>
            <a:r>
              <a:rPr lang="en-GB" noProof="0" dirty="0"/>
              <a:t>can have at least three meanings:</a:t>
            </a:r>
          </a:p>
          <a:p>
            <a:pPr marL="0" indent="0">
              <a:buNone/>
            </a:pPr>
            <a:endParaRPr lang="en-GB" noProof="0" dirty="0"/>
          </a:p>
          <a:p>
            <a:pPr marL="0" indent="0">
              <a:buNone/>
            </a:pP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CF687-C949-4B51-B87C-F558BCFD92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30</a:t>
            </a:fld>
            <a:endParaRPr lang="sv-S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93425D-621C-4460-B6E9-455214A71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346609"/>
              </p:ext>
            </p:extLst>
          </p:nvPr>
        </p:nvGraphicFramePr>
        <p:xfrm>
          <a:off x="998303" y="3645024"/>
          <a:ext cx="7173934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6967">
                  <a:extLst>
                    <a:ext uri="{9D8B030D-6E8A-4147-A177-3AD203B41FA5}">
                      <a16:colId xmlns:a16="http://schemas.microsoft.com/office/drawing/2014/main" val="3220463839"/>
                    </a:ext>
                  </a:extLst>
                </a:gridCol>
                <a:gridCol w="3586967">
                  <a:extLst>
                    <a:ext uri="{9D8B030D-6E8A-4147-A177-3AD203B41FA5}">
                      <a16:colId xmlns:a16="http://schemas.microsoft.com/office/drawing/2014/main" val="18512589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dirty="0" err="1"/>
                        <a:t>Meaning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 err="1"/>
                        <a:t>Probability</a:t>
                      </a:r>
                      <a:r>
                        <a:rPr lang="sv-SE" dirty="0"/>
                        <a:t> in </a:t>
                      </a:r>
                      <a:r>
                        <a:rPr lang="sv-SE" dirty="0" err="1"/>
                        <a:t>this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context</a:t>
                      </a:r>
                      <a:endParaRPr lang="sv-SE" dirty="0"/>
                    </a:p>
                    <a:p>
                      <a:pPr algn="ctr"/>
                      <a:r>
                        <a:rPr lang="sv-SE" dirty="0"/>
                        <a:t>(</a:t>
                      </a:r>
                      <a:r>
                        <a:rPr lang="sv-SE" dirty="0" err="1"/>
                        <a:t>according</a:t>
                      </a:r>
                      <a:r>
                        <a:rPr lang="sv-SE" dirty="0"/>
                        <a:t> to Sparv)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258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manager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/>
                        <a:t>0,65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7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dirty="0" err="1"/>
                        <a:t>electrical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conductor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/>
                        <a:t>0,21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7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dirty="0" err="1"/>
                        <a:t>editorial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0,14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03708"/>
                  </a:ext>
                </a:extLst>
              </a:tr>
            </a:tbl>
          </a:graphicData>
        </a:graphic>
      </p:graphicFrame>
      <p:pic>
        <p:nvPicPr>
          <p:cNvPr id="8" name="Picture 4">
            <a:extLst>
              <a:ext uri="{FF2B5EF4-FFF2-40B4-BE49-F238E27FC236}">
                <a16:creationId xmlns:a16="http://schemas.microsoft.com/office/drawing/2014/main" id="{B967D7FD-426A-1C44-AB24-193B2AB65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692696"/>
            <a:ext cx="490935" cy="53394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293A2AE-99F3-4E91-ABB4-0BAC69EF8CA3}"/>
              </a:ext>
            </a:extLst>
          </p:cNvPr>
          <p:cNvSpPr/>
          <p:nvPr/>
        </p:nvSpPr>
        <p:spPr>
          <a:xfrm>
            <a:off x="1979712" y="4275094"/>
            <a:ext cx="5112568" cy="3960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64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1D26-2A94-4038-B310-0D1DCA8C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Sparv</a:t>
            </a:r>
            <a:r>
              <a:rPr lang="en-GB" noProof="0" dirty="0"/>
              <a:t> –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F916C-CBF3-456F-8C1C-8B27864F9C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1" noProof="0" dirty="0"/>
              <a:t>Hon </a:t>
            </a:r>
            <a:r>
              <a:rPr lang="en-GB" i="1" noProof="0" dirty="0" err="1"/>
              <a:t>är</a:t>
            </a:r>
            <a:r>
              <a:rPr lang="en-GB" i="1" noProof="0" dirty="0"/>
              <a:t> </a:t>
            </a:r>
            <a:r>
              <a:rPr lang="en-GB" i="1" noProof="0" dirty="0" err="1"/>
              <a:t>en</a:t>
            </a:r>
            <a:r>
              <a:rPr lang="en-GB" i="1" noProof="0" dirty="0"/>
              <a:t> </a:t>
            </a:r>
            <a:r>
              <a:rPr lang="en-GB" i="1" noProof="0" dirty="0" err="1"/>
              <a:t>kompetent</a:t>
            </a:r>
            <a:r>
              <a:rPr lang="en-GB" i="1" noProof="0" dirty="0"/>
              <a:t> </a:t>
            </a:r>
            <a:r>
              <a:rPr lang="en-GB" i="1" noProof="0" dirty="0" err="1"/>
              <a:t>kollega</a:t>
            </a:r>
            <a:r>
              <a:rPr lang="en-GB" i="1" noProof="0" dirty="0"/>
              <a:t>, men </a:t>
            </a:r>
            <a:r>
              <a:rPr lang="en-GB" i="1" noProof="0" dirty="0" err="1"/>
              <a:t>en</a:t>
            </a:r>
            <a:r>
              <a:rPr lang="en-GB" i="1" noProof="0" dirty="0"/>
              <a:t> </a:t>
            </a:r>
            <a:r>
              <a:rPr lang="en-GB" i="1" noProof="0" dirty="0" err="1"/>
              <a:t>dålig</a:t>
            </a:r>
            <a:r>
              <a:rPr lang="en-GB" i="1" noProof="0" dirty="0"/>
              <a:t> </a:t>
            </a:r>
            <a:r>
              <a:rPr lang="en-GB" i="1" noProof="0" dirty="0" err="1"/>
              <a:t>ledare</a:t>
            </a:r>
            <a:r>
              <a:rPr lang="en-GB" i="1" noProof="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A72A7-F14C-4F55-9174-52794E1A60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31</a:t>
            </a:fld>
            <a:endParaRPr lang="sv-S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E459F9-AEE4-4AEF-8C81-D8B8531DE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54" y="2824150"/>
            <a:ext cx="2619375" cy="365664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AEE178A-227D-4AA4-88C2-9B6FC9565460}"/>
              </a:ext>
            </a:extLst>
          </p:cNvPr>
          <p:cNvSpPr/>
          <p:nvPr/>
        </p:nvSpPr>
        <p:spPr>
          <a:xfrm>
            <a:off x="2642144" y="4201380"/>
            <a:ext cx="2217888" cy="4335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C7173B-E90F-4A36-8281-9D8E6E4078F6}"/>
              </a:ext>
            </a:extLst>
          </p:cNvPr>
          <p:cNvSpPr/>
          <p:nvPr/>
        </p:nvSpPr>
        <p:spPr>
          <a:xfrm>
            <a:off x="2641440" y="5713548"/>
            <a:ext cx="2217887" cy="4335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A9EEF81-27AD-8244-BB67-7DBDF51BE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692696"/>
            <a:ext cx="490935" cy="5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55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58A0E-E5EB-4798-A8A3-948805F2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Strix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04F7C-6A2B-487B-AF7A-3430F5B87A2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noProof="0" dirty="0"/>
              <a:t>a search engine that…</a:t>
            </a:r>
          </a:p>
          <a:p>
            <a:pPr lvl="1"/>
            <a:r>
              <a:rPr lang="en-GB" noProof="0" dirty="0"/>
              <a:t>doesn’t </a:t>
            </a:r>
            <a:r>
              <a:rPr lang="en-GB" noProof="0" dirty="0" err="1"/>
              <a:t>focu</a:t>
            </a:r>
            <a:r>
              <a:rPr lang="en-GB" dirty="0"/>
              <a:t>s on single </a:t>
            </a:r>
            <a:r>
              <a:rPr lang="en-GB" b="1" dirty="0"/>
              <a:t>words </a:t>
            </a:r>
            <a:r>
              <a:rPr lang="en-GB" dirty="0"/>
              <a:t>(as </a:t>
            </a:r>
            <a:r>
              <a:rPr lang="en-GB" dirty="0" err="1"/>
              <a:t>Korp</a:t>
            </a:r>
            <a:r>
              <a:rPr lang="en-GB" dirty="0"/>
              <a:t> does), but on whole documents,</a:t>
            </a:r>
            <a:r>
              <a:rPr lang="en-GB" noProof="0" dirty="0"/>
              <a:t> </a:t>
            </a:r>
          </a:p>
          <a:p>
            <a:pPr lvl="1"/>
            <a:r>
              <a:rPr lang="en-GB" noProof="0" dirty="0"/>
              <a:t>takes the semantic content of the text into account,</a:t>
            </a:r>
          </a:p>
          <a:p>
            <a:pPr lvl="1"/>
            <a:r>
              <a:rPr lang="en-GB" dirty="0"/>
              <a:t>can be said to be something in between </a:t>
            </a:r>
            <a:r>
              <a:rPr lang="en-GB" dirty="0" err="1"/>
              <a:t>Korp</a:t>
            </a:r>
            <a:r>
              <a:rPr lang="en-GB" dirty="0"/>
              <a:t> and Google,</a:t>
            </a:r>
          </a:p>
          <a:p>
            <a:pPr lvl="1"/>
            <a:r>
              <a:rPr lang="en-GB" noProof="0" dirty="0"/>
              <a:t>is still under development.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C01C4-B9CE-4195-A5C1-2653316E61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32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9A03B-304B-413D-95A5-293357751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840" y="764704"/>
            <a:ext cx="666176" cy="39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52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EF379-4C0E-423B-AC40-0F1857594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Strix</a:t>
            </a:r>
            <a:r>
              <a:rPr lang="en-GB" dirty="0"/>
              <a:t> – searching for a document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043C4-C0B5-4821-8ED1-766FA1C1C7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33</a:t>
            </a:fld>
            <a:endParaRPr lang="sv-S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06C2101-3321-43ED-ABF6-22E2BA50BBC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051778" y="2049627"/>
            <a:ext cx="7741144" cy="419798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50100A3-CEA8-4895-9B9A-097EB5D5DC30}"/>
              </a:ext>
            </a:extLst>
          </p:cNvPr>
          <p:cNvSpPr/>
          <p:nvPr/>
        </p:nvSpPr>
        <p:spPr>
          <a:xfrm>
            <a:off x="3419872" y="2132856"/>
            <a:ext cx="1296144" cy="504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23E02-1D30-4957-9AFB-B1CEA417C46D}"/>
              </a:ext>
            </a:extLst>
          </p:cNvPr>
          <p:cNvSpPr txBox="1"/>
          <p:nvPr/>
        </p:nvSpPr>
        <p:spPr>
          <a:xfrm>
            <a:off x="4499992" y="249289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Search</a:t>
            </a:r>
            <a:r>
              <a:rPr lang="sv-SE" dirty="0"/>
              <a:t> </a:t>
            </a:r>
            <a:r>
              <a:rPr lang="sv-SE" dirty="0" err="1"/>
              <a:t>query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ED0C1E-9914-4DE1-B33A-0D28D3FDDFE4}"/>
              </a:ext>
            </a:extLst>
          </p:cNvPr>
          <p:cNvSpPr/>
          <p:nvPr/>
        </p:nvSpPr>
        <p:spPr>
          <a:xfrm>
            <a:off x="971600" y="3681028"/>
            <a:ext cx="1871776" cy="3960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463740-D69F-4499-A365-65FF38FC2750}"/>
              </a:ext>
            </a:extLst>
          </p:cNvPr>
          <p:cNvSpPr txBox="1"/>
          <p:nvPr/>
        </p:nvSpPr>
        <p:spPr>
          <a:xfrm rot="16200000">
            <a:off x="-247889" y="3963953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err="1"/>
              <a:t>search</a:t>
            </a:r>
            <a:r>
              <a:rPr lang="sv-SE" dirty="0"/>
              <a:t> filter</a:t>
            </a:r>
            <a:endParaRPr lang="en-US" dirty="0"/>
          </a:p>
        </p:txBody>
      </p:sp>
      <p:sp>
        <p:nvSpPr>
          <p:cNvPr id="5" name="Left Brace 4"/>
          <p:cNvSpPr/>
          <p:nvPr/>
        </p:nvSpPr>
        <p:spPr>
          <a:xfrm>
            <a:off x="683568" y="2039328"/>
            <a:ext cx="360040" cy="4197984"/>
          </a:xfrm>
          <a:prstGeom prst="leftBrac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82E89F17-4BB0-084E-BFB9-1CF6766FB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840" y="764704"/>
            <a:ext cx="666176" cy="39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41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8EBE168-A122-43CB-92E2-F8CE6EF72E4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467544" y="2051576"/>
            <a:ext cx="7666739" cy="4617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C01C4-B9CE-4195-A5C1-2653316E61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34</a:t>
            </a:fld>
            <a:endParaRPr lang="sv-S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FED7412-0A14-445C-BB9B-28AECAD0E3A4}"/>
              </a:ext>
            </a:extLst>
          </p:cNvPr>
          <p:cNvSpPr/>
          <p:nvPr/>
        </p:nvSpPr>
        <p:spPr>
          <a:xfrm>
            <a:off x="6729709" y="4221088"/>
            <a:ext cx="1440160" cy="7921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6EA8E-F543-4CBD-BA2B-8A44733F21A4}"/>
              </a:ext>
            </a:extLst>
          </p:cNvPr>
          <p:cNvSpPr txBox="1"/>
          <p:nvPr/>
        </p:nvSpPr>
        <p:spPr>
          <a:xfrm>
            <a:off x="7524328" y="3816623"/>
            <a:ext cx="144016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300" dirty="0"/>
              <a:t>Sparv </a:t>
            </a:r>
            <a:r>
              <a:rPr lang="sv-SE" sz="1300" dirty="0" err="1"/>
              <a:t>figures</a:t>
            </a:r>
            <a:r>
              <a:rPr lang="sv-SE" sz="1300" dirty="0"/>
              <a:t> </a:t>
            </a:r>
            <a:r>
              <a:rPr lang="sv-SE" sz="1300" dirty="0" err="1"/>
              <a:t>out</a:t>
            </a:r>
            <a:r>
              <a:rPr lang="sv-SE" sz="1300" dirty="0"/>
              <a:t> the </a:t>
            </a:r>
            <a:r>
              <a:rPr lang="sv-SE" sz="1300" dirty="0" err="1"/>
              <a:t>main</a:t>
            </a:r>
            <a:r>
              <a:rPr lang="sv-SE" sz="1300" dirty="0"/>
              <a:t> </a:t>
            </a:r>
            <a:r>
              <a:rPr lang="sv-SE" sz="1300" dirty="0" err="1"/>
              <a:t>themes</a:t>
            </a:r>
            <a:r>
              <a:rPr lang="sv-SE" sz="1300" dirty="0"/>
              <a:t> </a:t>
            </a:r>
            <a:r>
              <a:rPr lang="sv-SE" sz="1300" dirty="0" err="1"/>
              <a:t>of</a:t>
            </a:r>
            <a:r>
              <a:rPr lang="sv-SE" sz="1300" dirty="0"/>
              <a:t> the text</a:t>
            </a:r>
            <a:endParaRPr lang="en-US" sz="13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B258A0E-E5EB-4798-A8A3-948805F22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1411200"/>
            <a:ext cx="7920000" cy="792163"/>
          </a:xfrm>
        </p:spPr>
        <p:txBody>
          <a:bodyPr/>
          <a:lstStyle/>
          <a:p>
            <a:r>
              <a:rPr lang="en-GB" dirty="0" err="1"/>
              <a:t>Strix</a:t>
            </a:r>
            <a:r>
              <a:rPr lang="en-GB" dirty="0"/>
              <a:t> – searching within a document</a:t>
            </a:r>
            <a:endParaRPr lang="en-GB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563B89-5A3C-4493-8CA7-AB57B7BDE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29537" y="3284984"/>
            <a:ext cx="490935" cy="533947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0743BF78-FE87-0744-8F4A-D4FFEDF42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840" y="764704"/>
            <a:ext cx="666176" cy="39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53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C01C4-B9CE-4195-A5C1-2653316E61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35</a:t>
            </a:fld>
            <a:endParaRPr lang="sv-S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606E75-CC47-4267-B623-EA50EB5F61D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683568" y="2627640"/>
            <a:ext cx="7171220" cy="461778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012E9D5-7764-44BE-854C-C75645591488}"/>
              </a:ext>
            </a:extLst>
          </p:cNvPr>
          <p:cNvSpPr/>
          <p:nvPr/>
        </p:nvSpPr>
        <p:spPr>
          <a:xfrm>
            <a:off x="1604535" y="2618547"/>
            <a:ext cx="3888432" cy="5108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E1053-D54D-4B82-9340-09A3443438B2}"/>
              </a:ext>
            </a:extLst>
          </p:cNvPr>
          <p:cNvSpPr txBox="1"/>
          <p:nvPr/>
        </p:nvSpPr>
        <p:spPr>
          <a:xfrm>
            <a:off x="683568" y="2180547"/>
            <a:ext cx="38159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500" dirty="0"/>
              <a:t>Show all </a:t>
            </a:r>
            <a:r>
              <a:rPr lang="sv-SE" sz="1500" dirty="0" err="1"/>
              <a:t>words</a:t>
            </a:r>
            <a:r>
              <a:rPr lang="sv-SE" sz="1500" dirty="0"/>
              <a:t> </a:t>
            </a:r>
            <a:r>
              <a:rPr lang="sv-SE" sz="1500" dirty="0" err="1"/>
              <a:t>that</a:t>
            </a:r>
            <a:r>
              <a:rPr lang="sv-SE" sz="1500" dirty="0"/>
              <a:t> </a:t>
            </a:r>
            <a:r>
              <a:rPr lang="sv-SE" sz="1500" dirty="0" err="1"/>
              <a:t>denote</a:t>
            </a:r>
            <a:r>
              <a:rPr lang="sv-SE" sz="1500" dirty="0"/>
              <a:t> organisations</a:t>
            </a:r>
            <a:endParaRPr lang="en-US" sz="15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B258A0E-E5EB-4798-A8A3-948805F22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1411200"/>
            <a:ext cx="7920000" cy="792163"/>
          </a:xfrm>
        </p:spPr>
        <p:txBody>
          <a:bodyPr/>
          <a:lstStyle/>
          <a:p>
            <a:r>
              <a:rPr lang="en-GB" noProof="0" dirty="0" err="1"/>
              <a:t>Strix</a:t>
            </a:r>
            <a:r>
              <a:rPr lang="en-GB" noProof="0" dirty="0"/>
              <a:t> – searching within a document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D73A3B7-506E-C545-81FD-D351D32E3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840" y="764704"/>
            <a:ext cx="666176" cy="39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42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FC94A9-C94E-4959-8ACF-B2B5F90028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683568" y="2627640"/>
            <a:ext cx="7171220" cy="4778671"/>
          </a:xfrm>
          <a:prstGeom prst="rect">
            <a:avLst/>
          </a:prstGeom>
        </p:spPr>
      </p:pic>
      <p:sp>
        <p:nvSpPr>
          <p:cNvPr id="13" name="Oval 11">
            <a:extLst>
              <a:ext uri="{FF2B5EF4-FFF2-40B4-BE49-F238E27FC236}">
                <a16:creationId xmlns:a16="http://schemas.microsoft.com/office/drawing/2014/main" id="{D74EFDE3-AA90-F841-A956-06AF472FE128}"/>
              </a:ext>
            </a:extLst>
          </p:cNvPr>
          <p:cNvSpPr/>
          <p:nvPr/>
        </p:nvSpPr>
        <p:spPr>
          <a:xfrm>
            <a:off x="1604535" y="2618547"/>
            <a:ext cx="3888432" cy="5108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C86DD-4593-44FA-9CF7-E1AEABD1FE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36</a:t>
            </a:fld>
            <a:endParaRPr lang="sv-S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258A0E-E5EB-4798-A8A3-948805F22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1411200"/>
            <a:ext cx="7920000" cy="792163"/>
          </a:xfrm>
        </p:spPr>
        <p:txBody>
          <a:bodyPr/>
          <a:lstStyle/>
          <a:p>
            <a:r>
              <a:rPr lang="en-GB" dirty="0" err="1"/>
              <a:t>Strix</a:t>
            </a:r>
            <a:r>
              <a:rPr lang="en-GB" dirty="0"/>
              <a:t> – searching within a document</a:t>
            </a:r>
            <a:endParaRPr lang="en-GB" noProof="0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4FC7B53E-49B4-0E44-9DB7-C98EFBD72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840" y="764704"/>
            <a:ext cx="666176" cy="390516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52CDB002-A4B1-1E45-8496-967F21BE9D24}"/>
              </a:ext>
            </a:extLst>
          </p:cNvPr>
          <p:cNvSpPr txBox="1"/>
          <p:nvPr/>
        </p:nvSpPr>
        <p:spPr>
          <a:xfrm>
            <a:off x="683568" y="2180547"/>
            <a:ext cx="49685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500" dirty="0"/>
              <a:t>Show all </a:t>
            </a:r>
            <a:r>
              <a:rPr lang="sv-SE" sz="1500" dirty="0" err="1"/>
              <a:t>words</a:t>
            </a:r>
            <a:r>
              <a:rPr lang="sv-SE" sz="1500" dirty="0"/>
              <a:t> </a:t>
            </a:r>
            <a:r>
              <a:rPr lang="sv-SE" sz="1500" dirty="0" err="1"/>
              <a:t>that</a:t>
            </a:r>
            <a:r>
              <a:rPr lang="sv-SE" sz="1500" dirty="0"/>
              <a:t> </a:t>
            </a:r>
            <a:r>
              <a:rPr lang="sv-SE" sz="1500" dirty="0" err="1"/>
              <a:t>denote</a:t>
            </a:r>
            <a:r>
              <a:rPr lang="sv-SE" sz="1500" dirty="0"/>
              <a:t> the start </a:t>
            </a:r>
            <a:r>
              <a:rPr lang="sv-SE" sz="1500" dirty="0" err="1"/>
              <a:t>of</a:t>
            </a:r>
            <a:r>
              <a:rPr lang="sv-SE" sz="1500" dirty="0"/>
              <a:t> a process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532087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135BB-7ECC-436B-BB12-8D97A29BF1E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84000" y="2276946"/>
            <a:ext cx="7488237" cy="3816350"/>
          </a:xfrm>
        </p:spPr>
        <p:txBody>
          <a:bodyPr/>
          <a:lstStyle/>
          <a:p>
            <a:r>
              <a:rPr lang="en-GB" noProof="0" dirty="0"/>
              <a:t>For some data (e.g., recordings of conversations), one can get access to audio and video sources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873331-3B88-4F18-AABA-1C6DD25D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Strix</a:t>
            </a:r>
            <a:r>
              <a:rPr lang="en-GB" noProof="0" dirty="0"/>
              <a:t> – multimodal corpora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6D387-21CF-45C7-9939-05B3D8C21C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37</a:t>
            </a:fld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93B039-3CFB-41B0-8791-B9336D98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35" y="3068960"/>
            <a:ext cx="5739730" cy="4483103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2BE7ED6D-1722-A64A-911D-1B963304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840" y="764704"/>
            <a:ext cx="666176" cy="39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8FAC0-CB0E-496E-89F8-CB0933EC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Lärka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29313-1584-408D-927E-F016635DB5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GB" b="1" noProof="0" dirty="0" err="1"/>
              <a:t>Lärka</a:t>
            </a:r>
            <a:r>
              <a:rPr lang="en-GB" noProof="0" dirty="0"/>
              <a:t> (LÄR </a:t>
            </a:r>
            <a:r>
              <a:rPr lang="en-GB" noProof="0" dirty="0" err="1"/>
              <a:t>språket</a:t>
            </a:r>
            <a:r>
              <a:rPr lang="en-GB" noProof="0" dirty="0"/>
              <a:t> via </a:t>
            </a:r>
            <a:r>
              <a:rPr lang="en-GB" noProof="0" dirty="0" err="1"/>
              <a:t>KorpusAnalys</a:t>
            </a:r>
            <a:r>
              <a:rPr lang="en-GB" noProof="0" dirty="0"/>
              <a:t>) is a </a:t>
            </a:r>
            <a:r>
              <a:rPr lang="en-GB" noProof="0" dirty="0" err="1"/>
              <a:t>learnin</a:t>
            </a:r>
            <a:r>
              <a:rPr lang="en-GB" dirty="0"/>
              <a:t>g platform and research tool. </a:t>
            </a:r>
            <a:r>
              <a:rPr lang="en-GB" dirty="0" err="1"/>
              <a:t>Lärka</a:t>
            </a:r>
            <a:r>
              <a:rPr lang="en-GB" dirty="0"/>
              <a:t> is able to…</a:t>
            </a:r>
            <a:endParaRPr lang="en-GB" noProof="0" dirty="0"/>
          </a:p>
          <a:p>
            <a:pPr lvl="1"/>
            <a:r>
              <a:rPr lang="en-GB" noProof="0" dirty="0"/>
              <a:t>generate exercises for language learners </a:t>
            </a:r>
          </a:p>
          <a:p>
            <a:pPr lvl="1"/>
            <a:r>
              <a:rPr lang="en-GB" dirty="0"/>
              <a:t>find relevant examples</a:t>
            </a:r>
          </a:p>
          <a:p>
            <a:pPr lvl="1"/>
            <a:r>
              <a:rPr lang="en-GB" noProof="0" dirty="0"/>
              <a:t>assist in assessing…</a:t>
            </a:r>
          </a:p>
          <a:p>
            <a:pPr lvl="2"/>
            <a:r>
              <a:rPr lang="en-GB" noProof="0" dirty="0"/>
              <a:t>student essays</a:t>
            </a:r>
          </a:p>
          <a:p>
            <a:pPr lvl="2"/>
            <a:r>
              <a:rPr lang="en-GB" noProof="0" dirty="0"/>
              <a:t>text difficulty</a:t>
            </a:r>
          </a:p>
          <a:p>
            <a:pPr lvl="1"/>
            <a:r>
              <a:rPr lang="en-GB" noProof="0" dirty="0"/>
              <a:t>etc.</a:t>
            </a:r>
          </a:p>
          <a:p>
            <a:pPr marL="0" indent="0">
              <a:buNone/>
            </a:pPr>
            <a:endParaRPr lang="en-GB" noProof="0" dirty="0">
              <a:hlinkClick r:id="rId2"/>
            </a:endParaRPr>
          </a:p>
          <a:p>
            <a:pPr marL="0" indent="0">
              <a:buNone/>
            </a:pPr>
            <a:r>
              <a:rPr lang="en-GB" noProof="0" dirty="0">
                <a:hlinkClick r:id="rId2"/>
              </a:rPr>
              <a:t>https://spraakbanken.gu.se/larka/</a:t>
            </a:r>
            <a:endParaRPr lang="en-GB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4F5C9-A27A-4523-AADD-88BA7D2099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38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052CE-FD43-4C0B-9A14-C3EB7ACC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319" y="620688"/>
            <a:ext cx="453681" cy="61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96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D61B-4747-49AA-9951-8A484942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Lärka</a:t>
            </a:r>
            <a:r>
              <a:rPr lang="en-GB" noProof="0" dirty="0"/>
              <a:t> – generate exercises…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2A89A-0899-4481-BFD6-77FBD55CA2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39</a:t>
            </a:fld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2A9F47-66D1-4A04-97E4-61F9671FC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35" y="2076015"/>
            <a:ext cx="8494529" cy="349986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9AA2C63-C044-4B0B-BF96-45F9C980ED16}"/>
              </a:ext>
            </a:extLst>
          </p:cNvPr>
          <p:cNvSpPr/>
          <p:nvPr/>
        </p:nvSpPr>
        <p:spPr>
          <a:xfrm>
            <a:off x="5585978" y="2924944"/>
            <a:ext cx="2517031" cy="28083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7A352B-DB3D-442E-AE76-4CDF188E3E62}"/>
              </a:ext>
            </a:extLst>
          </p:cNvPr>
          <p:cNvSpPr txBox="1"/>
          <p:nvPr/>
        </p:nvSpPr>
        <p:spPr>
          <a:xfrm>
            <a:off x="1979712" y="5744869"/>
            <a:ext cx="60480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…and </a:t>
            </a:r>
            <a:r>
              <a:rPr lang="sv-SE" sz="2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correct</a:t>
            </a:r>
            <a:r>
              <a:rPr lang="sv-SE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 the </a:t>
            </a:r>
            <a:r>
              <a:rPr lang="sv-SE" sz="2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answers</a:t>
            </a:r>
            <a:r>
              <a:rPr lang="sv-SE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sv-SE" sz="2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automatically</a:t>
            </a:r>
            <a:r>
              <a:rPr lang="sv-SE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!</a:t>
            </a:r>
            <a:endParaRPr lang="en-US" sz="26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CDDC3F3B-0735-1340-B970-13A386576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319" y="620688"/>
            <a:ext cx="453681" cy="61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04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D19119-48A7-49C1-A01F-5C4F89691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01" y="2328498"/>
            <a:ext cx="6427632" cy="39808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ED9E61-2D01-483C-9BC8-CE7B4DAFB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</a:t>
            </a:r>
            <a:r>
              <a:rPr lang="en-GB" noProof="0" dirty="0" err="1"/>
              <a:t>Språk</a:t>
            </a:r>
            <a:r>
              <a:rPr lang="en-GB" u="sng" noProof="0" dirty="0" err="1"/>
              <a:t>bank</a:t>
            </a:r>
            <a:r>
              <a:rPr lang="en-GB" noProof="0" dirty="0" err="1"/>
              <a:t>en</a:t>
            </a:r>
            <a:r>
              <a:rPr lang="en-GB" noProof="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8C9B6-A487-4A31-9FB5-165C5DE2524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noProof="0" dirty="0"/>
              <a:t>A </a:t>
            </a:r>
            <a:r>
              <a:rPr lang="en-GB" u="sng" noProof="0" dirty="0"/>
              <a:t>bank</a:t>
            </a:r>
            <a:r>
              <a:rPr lang="en-GB" noProof="0" dirty="0"/>
              <a:t> generates profit</a:t>
            </a:r>
          </a:p>
          <a:p>
            <a:r>
              <a:rPr lang="en-GB" noProof="0" dirty="0" err="1"/>
              <a:t>Språk</a:t>
            </a:r>
            <a:r>
              <a:rPr lang="en-GB" u="sng" noProof="0" dirty="0" err="1"/>
              <a:t>bank</a:t>
            </a:r>
            <a:r>
              <a:rPr lang="en-GB" noProof="0" dirty="0" err="1"/>
              <a:t>en</a:t>
            </a:r>
            <a:r>
              <a:rPr lang="en-GB" noProof="0" dirty="0"/>
              <a:t> generates knowledge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995FEB-193D-4524-B947-2C5FB18960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97882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FBBF-A92C-4EC7-A448-01F6A9C2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Lärka</a:t>
            </a:r>
            <a:r>
              <a:rPr lang="en-GB" noProof="0" dirty="0"/>
              <a:t> – assess texts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6289F-BFFE-4175-A87F-C1EB817D94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40</a:t>
            </a:fld>
            <a:endParaRPr lang="sv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4B660-5722-47AD-BF53-93D4F5F48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4" y="2443364"/>
            <a:ext cx="8972352" cy="327786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6140C7B-2F90-8D4B-848B-23E920B41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319" y="620688"/>
            <a:ext cx="453681" cy="61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34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1582-51EB-4A9A-B081-2E8CFE7E1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Lärka</a:t>
            </a:r>
            <a:r>
              <a:rPr lang="en-GB" noProof="0" dirty="0"/>
              <a:t> – assess texts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0E830-9104-4C73-9E3F-8DA55FD242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41</a:t>
            </a:fld>
            <a:endParaRPr lang="sv-S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C4DAB-BDB8-41C4-9A3F-DC0BF68E4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377085"/>
            <a:ext cx="10058400" cy="2996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EA2D08-0C6F-46EC-97FE-AFA0169AB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276872"/>
            <a:ext cx="8553600" cy="1016142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C68ADC9-0649-BA4E-8E6F-63920E443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319" y="620688"/>
            <a:ext cx="453681" cy="614360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94BBAE9A-E3FB-BD40-B202-C271D2F6AA45}"/>
              </a:ext>
            </a:extLst>
          </p:cNvPr>
          <p:cNvSpPr/>
          <p:nvPr/>
        </p:nvSpPr>
        <p:spPr>
          <a:xfrm>
            <a:off x="323528" y="3933056"/>
            <a:ext cx="9433048" cy="216024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E173B241-13AA-684A-BE5E-B52E7E141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31954"/>
          <a:stretch/>
        </p:blipFill>
        <p:spPr>
          <a:xfrm>
            <a:off x="5580112" y="3284984"/>
            <a:ext cx="3518120" cy="31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5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1582-51EB-4A9A-B081-2E8CFE7E1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Lärka</a:t>
            </a:r>
            <a:r>
              <a:rPr lang="en-GB" noProof="0" dirty="0"/>
              <a:t> –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0E830-9104-4C73-9E3F-8DA55FD242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42</a:t>
            </a:fld>
            <a:endParaRPr lang="sv-S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85FAE-0870-43B3-B348-B41BBFF80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74" y="3735229"/>
            <a:ext cx="3207478" cy="2358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EAF3FA-2AA8-40E8-9AA1-DC52827A3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253" y="3735853"/>
            <a:ext cx="3207478" cy="2282000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8DFC99E-302E-9548-A481-5AAC3F793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319" y="620688"/>
            <a:ext cx="453681" cy="614360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FD69A19B-E927-8349-8B81-0DC7AC845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2276872"/>
            <a:ext cx="8553600" cy="101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71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62F9-640A-4B70-B16A-C97FDB33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1628800"/>
            <a:ext cx="7920000" cy="792163"/>
          </a:xfrm>
        </p:spPr>
        <p:txBody>
          <a:bodyPr/>
          <a:lstStyle/>
          <a:p>
            <a:r>
              <a:rPr lang="en-GB" dirty="0"/>
              <a:t>Installing the tools for yourself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AFDF1-991A-42D1-9D74-FA4F4CCF6DF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84001" y="2492970"/>
            <a:ext cx="7056352" cy="3816350"/>
          </a:xfrm>
        </p:spPr>
        <p:txBody>
          <a:bodyPr>
            <a:normAutofit/>
          </a:bodyPr>
          <a:lstStyle/>
          <a:p>
            <a:r>
              <a:rPr lang="en-GB" dirty="0"/>
              <a:t>Most of our tools are open source</a:t>
            </a:r>
          </a:p>
          <a:p>
            <a:r>
              <a:rPr lang="en-GB" dirty="0" err="1"/>
              <a:t>Korp</a:t>
            </a:r>
            <a:r>
              <a:rPr lang="en-GB" dirty="0"/>
              <a:t>, Karp and </a:t>
            </a:r>
            <a:r>
              <a:rPr lang="en-GB" dirty="0" err="1"/>
              <a:t>Sparv</a:t>
            </a:r>
            <a:r>
              <a:rPr lang="en-GB" dirty="0"/>
              <a:t> can be used through an API</a:t>
            </a:r>
          </a:p>
          <a:p>
            <a:r>
              <a:rPr lang="en-GB" dirty="0" err="1"/>
              <a:t>Sparv</a:t>
            </a:r>
            <a:r>
              <a:rPr lang="en-GB" dirty="0"/>
              <a:t> can be installed as a command-line pipeline</a:t>
            </a:r>
          </a:p>
          <a:p>
            <a:r>
              <a:rPr lang="en-GB" dirty="0" err="1"/>
              <a:t>Korp</a:t>
            </a:r>
            <a:r>
              <a:rPr lang="en-GB" dirty="0"/>
              <a:t> can be adapted to other corpora and other languages, and is currently being used in Norway, Finland, Denmark, Iceland, Estonia and Italy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F9AC8-5937-45B4-9111-C60174DD16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43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02B80-D950-F64D-96C3-D724B3EE9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807997"/>
            <a:ext cx="626940" cy="348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C7EBF72-AD0D-D34A-B9CE-2C0F31685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948" y="663981"/>
            <a:ext cx="626940" cy="51970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81BB3B31-8584-7F4D-A615-D73423F6C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790383"/>
            <a:ext cx="666176" cy="390516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71917C5-AABC-F14A-B81A-EF75E8903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620688"/>
            <a:ext cx="453681" cy="614360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0AA96D36-DA8D-AF48-90EB-0A33009F3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976" y="706098"/>
            <a:ext cx="490935" cy="5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73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62F9-640A-4B70-B16A-C97FDB33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1628725"/>
            <a:ext cx="7920000" cy="792163"/>
          </a:xfrm>
        </p:spPr>
        <p:txBody>
          <a:bodyPr/>
          <a:lstStyle/>
          <a:p>
            <a:r>
              <a:rPr lang="en-GB" noProof="0" dirty="0"/>
              <a:t>The need for more data – open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AFDF1-991A-42D1-9D74-FA4F4CCF6DF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84001" y="2492970"/>
            <a:ext cx="7056352" cy="3816350"/>
          </a:xfrm>
        </p:spPr>
        <p:txBody>
          <a:bodyPr>
            <a:normAutofit/>
          </a:bodyPr>
          <a:lstStyle/>
          <a:p>
            <a:r>
              <a:rPr lang="en-GB" dirty="0"/>
              <a:t>The usefulness of our tools depend on good annotations</a:t>
            </a:r>
          </a:p>
          <a:p>
            <a:r>
              <a:rPr lang="en-GB" dirty="0"/>
              <a:t>Manual annotation is expensive</a:t>
            </a:r>
          </a:p>
          <a:p>
            <a:pPr lvl="1"/>
            <a:r>
              <a:rPr lang="en-GB" dirty="0"/>
              <a:t>so only few resources are manually annotated</a:t>
            </a:r>
          </a:p>
          <a:p>
            <a:pPr lvl="1"/>
            <a:r>
              <a:rPr lang="en-GB" dirty="0"/>
              <a:t>most of our data is automatically annotated</a:t>
            </a:r>
          </a:p>
          <a:p>
            <a:pPr lvl="1"/>
            <a:r>
              <a:rPr lang="en-GB" dirty="0"/>
              <a:t>to be able to do that we need good NLP models</a:t>
            </a:r>
          </a:p>
          <a:p>
            <a:r>
              <a:rPr lang="en-GB" dirty="0"/>
              <a:t>The quality of the data impact the quality of the models</a:t>
            </a:r>
          </a:p>
          <a:p>
            <a:r>
              <a:rPr lang="en-GB" dirty="0"/>
              <a:t>We need all kinds of text data for training different models</a:t>
            </a:r>
          </a:p>
          <a:p>
            <a:pPr lvl="1"/>
            <a:r>
              <a:rPr lang="en-GB" dirty="0"/>
              <a:t>newspaper texts</a:t>
            </a:r>
          </a:p>
          <a:p>
            <a:pPr lvl="1"/>
            <a:r>
              <a:rPr lang="en-GB" dirty="0"/>
              <a:t>social media, discussion forums</a:t>
            </a:r>
          </a:p>
          <a:p>
            <a:pPr lvl="1"/>
            <a:r>
              <a:rPr lang="en-GB" dirty="0"/>
              <a:t>official publications, reports, informational web pages, etc.</a:t>
            </a:r>
          </a:p>
          <a:p>
            <a:pPr lvl="1"/>
            <a:r>
              <a:rPr lang="en-GB" dirty="0"/>
              <a:t>blog posts, personal web pages,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F9AC8-5937-45B4-9111-C60174DD16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44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02B80-D950-F64D-96C3-D724B3EE9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807997"/>
            <a:ext cx="626940" cy="348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C7EBF72-AD0D-D34A-B9CE-2C0F31685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948" y="663981"/>
            <a:ext cx="626940" cy="51970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81BB3B31-8584-7F4D-A615-D73423F6C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790383"/>
            <a:ext cx="666176" cy="390516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71917C5-AABC-F14A-B81A-EF75E8903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620688"/>
            <a:ext cx="453681" cy="614360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0AA96D36-DA8D-AF48-90EB-0A33009F3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976" y="706098"/>
            <a:ext cx="490935" cy="5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27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0A2738B2-A7E4-41EC-9B67-745420C534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8000" r="8000"/>
          <a:stretch>
            <a:fillRect/>
          </a:stretch>
        </p:blipFill>
        <p:spPr>
          <a:xfrm>
            <a:off x="2627784" y="3396164"/>
            <a:ext cx="4211960" cy="315897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196A82B-6C7D-4057-8396-9A8513C9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Some examples of our research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64288" y="6473434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>
                <a:solidFill>
                  <a:schemeClr val="bg1"/>
                </a:solidFill>
              </a:rPr>
              <a:t>Photo: Elena </a:t>
            </a:r>
            <a:r>
              <a:rPr lang="sv-SE" sz="1200" dirty="0" err="1">
                <a:solidFill>
                  <a:schemeClr val="bg1"/>
                </a:solidFill>
              </a:rPr>
              <a:t>Volodina</a:t>
            </a:r>
            <a:endParaRPr lang="sv-S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846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9B49E-2E7F-4752-88A4-7CC2979D8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noProof="0" dirty="0"/>
              <a:t>Language technology supports medical diagnostics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11BBC-E622-41CA-92DB-4CC89FD060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46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984DF-EEB2-4228-8B6A-79FEFC9F5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55" y="3827046"/>
            <a:ext cx="3965213" cy="291432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FEC8B-A66E-4698-9321-C6F04142855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noProof="0" dirty="0"/>
              <a:t>A common test that is used for diagnosing mild cognitive impairment (MCI) has the accuracy (“AUC score”) </a:t>
            </a:r>
            <a:r>
              <a:rPr lang="en-GB" b="1" noProof="0" dirty="0"/>
              <a:t>68%</a:t>
            </a:r>
          </a:p>
          <a:p>
            <a:r>
              <a:rPr lang="en-GB" noProof="0" dirty="0"/>
              <a:t>If we enhance the test with automatic analysis of the patient’s language, the accuracy is improved to </a:t>
            </a:r>
            <a:r>
              <a:rPr lang="en-GB" b="1" noProof="0" dirty="0"/>
              <a:t>87%</a:t>
            </a:r>
          </a:p>
          <a:p>
            <a:pPr lvl="7"/>
            <a:endParaRPr lang="en-GB" b="1" noProof="0" dirty="0"/>
          </a:p>
          <a:p>
            <a:pPr marL="3697288" lvl="7" indent="0">
              <a:buNone/>
            </a:pPr>
            <a:r>
              <a:rPr lang="en-GB" sz="1500" noProof="0" dirty="0">
                <a:latin typeface="Arial" panose="020B0604020202020204" pitchFamily="34" charset="0"/>
                <a:cs typeface="Arial" panose="020B0604020202020204" pitchFamily="34" charset="0"/>
              </a:rPr>
              <a:t>Fraser, </a:t>
            </a:r>
            <a:r>
              <a:rPr lang="en-GB" sz="1500" noProof="0" dirty="0" err="1">
                <a:latin typeface="Arial" panose="020B0604020202020204" pitchFamily="34" charset="0"/>
                <a:cs typeface="Arial" panose="020B0604020202020204" pitchFamily="34" charset="0"/>
              </a:rPr>
              <a:t>Lundholm</a:t>
            </a:r>
            <a:r>
              <a:rPr lang="en-GB" sz="1500" noProof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500" noProof="0" dirty="0" err="1">
                <a:latin typeface="Arial" panose="020B0604020202020204" pitchFamily="34" charset="0"/>
                <a:cs typeface="Arial" panose="020B0604020202020204" pitchFamily="34" charset="0"/>
              </a:rPr>
              <a:t>Fors</a:t>
            </a:r>
            <a:r>
              <a:rPr lang="en-GB" sz="1500" noProof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500" noProof="0" dirty="0" err="1">
                <a:latin typeface="Arial" panose="020B0604020202020204" pitchFamily="34" charset="0"/>
                <a:cs typeface="Arial" panose="020B0604020202020204" pitchFamily="34" charset="0"/>
              </a:rPr>
              <a:t>Eckerström</a:t>
            </a:r>
            <a:r>
              <a:rPr lang="en-GB" sz="1500" noProof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500" noProof="0" dirty="0" err="1">
                <a:latin typeface="Arial" panose="020B0604020202020204" pitchFamily="34" charset="0"/>
                <a:cs typeface="Arial" panose="020B0604020202020204" pitchFamily="34" charset="0"/>
              </a:rPr>
              <a:t>Themistocleous</a:t>
            </a:r>
            <a:r>
              <a:rPr lang="en-GB" sz="1500" noProof="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GB" sz="1500" noProof="0" dirty="0" err="1">
                <a:latin typeface="Arial" panose="020B0604020202020204" pitchFamily="34" charset="0"/>
                <a:cs typeface="Arial" panose="020B0604020202020204" pitchFamily="34" charset="0"/>
              </a:rPr>
              <a:t>Kokkinakis</a:t>
            </a:r>
            <a:r>
              <a:rPr lang="en-GB" sz="1500" noProof="0" dirty="0">
                <a:latin typeface="Arial" panose="020B0604020202020204" pitchFamily="34" charset="0"/>
                <a:cs typeface="Arial" panose="020B0604020202020204" pitchFamily="34" charset="0"/>
              </a:rPr>
              <a:t> (2018). </a:t>
            </a:r>
            <a:r>
              <a:rPr lang="en-GB" sz="1500" i="1" noProof="0" dirty="0">
                <a:latin typeface="Arial" panose="020B0604020202020204" pitchFamily="34" charset="0"/>
                <a:cs typeface="Arial" panose="020B0604020202020204" pitchFamily="34" charset="0"/>
              </a:rPr>
              <a:t>Improving the sensitivity and specificity of MCI screening with linguistic information</a:t>
            </a:r>
            <a:endParaRPr lang="en-GB" sz="1500" b="1" i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523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3966-7B34-4F7C-8840-1849CF862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noProof="0" dirty="0"/>
              <a:t>What are </a:t>
            </a:r>
            <a:r>
              <a:rPr lang="en-GB" sz="3000" dirty="0"/>
              <a:t>Swedes discussing on Twitter right now?</a:t>
            </a:r>
            <a:endParaRPr lang="en-GB" sz="3000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EDFE4-7F80-4953-97EA-7BB0788880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47</a:t>
            </a:fld>
            <a:endParaRPr lang="sv-S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A8D50-5C81-45DB-A3F5-C25B8770871D}"/>
              </a:ext>
            </a:extLst>
          </p:cNvPr>
          <p:cNvSpPr txBox="1"/>
          <p:nvPr/>
        </p:nvSpPr>
        <p:spPr>
          <a:xfrm>
            <a:off x="197760" y="6381328"/>
            <a:ext cx="889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err="1">
                <a:latin typeface="Arial" panose="020B0604020202020204" pitchFamily="34" charset="0"/>
                <a:cs typeface="Arial" panose="020B0604020202020204" pitchFamily="34" charset="0"/>
              </a:rPr>
              <a:t>Borin</a:t>
            </a:r>
            <a:r>
              <a:rPr lang="sv-SE" sz="1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sv-SE" sz="1400" dirty="0" err="1">
                <a:latin typeface="Arial" panose="020B0604020202020204" pitchFamily="34" charset="0"/>
                <a:cs typeface="Arial" panose="020B0604020202020204" pitchFamily="34" charset="0"/>
              </a:rPr>
              <a:t>Kosiński</a:t>
            </a:r>
            <a:r>
              <a:rPr lang="sv-SE" sz="1400" dirty="0">
                <a:latin typeface="Arial" panose="020B0604020202020204" pitchFamily="34" charset="0"/>
                <a:cs typeface="Arial" panose="020B0604020202020204" pitchFamily="34" charset="0"/>
              </a:rPr>
              <a:t> (2016). </a:t>
            </a:r>
            <a:r>
              <a:rPr lang="sv-SE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Towards</a:t>
            </a:r>
            <a:r>
              <a:rPr lang="sv-SE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interactive</a:t>
            </a:r>
            <a:r>
              <a:rPr lang="sv-SE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r>
              <a:rPr lang="sv-SE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sv-SE" sz="1400" i="1" dirty="0">
                <a:latin typeface="Arial" panose="020B0604020202020204" pitchFamily="34" charset="0"/>
                <a:cs typeface="Arial" panose="020B0604020202020204" pitchFamily="34" charset="0"/>
              </a:rPr>
              <a:t> public </a:t>
            </a:r>
            <a:r>
              <a:rPr lang="sv-SE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discourse</a:t>
            </a:r>
            <a:r>
              <a:rPr lang="sv-SE" sz="1400" i="1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sv-SE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sv-SE" sz="1400" i="1" dirty="0">
                <a:latin typeface="Arial" panose="020B0604020202020204" pitchFamily="34" charset="0"/>
                <a:cs typeface="Arial" panose="020B0604020202020204" pitchFamily="34" charset="0"/>
              </a:rPr>
              <a:t> and space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51" y="2463180"/>
            <a:ext cx="5734050" cy="3590925"/>
          </a:xfrm>
        </p:spPr>
      </p:pic>
      <p:sp>
        <p:nvSpPr>
          <p:cNvPr id="8" name="TextBox 7"/>
          <p:cNvSpPr txBox="1"/>
          <p:nvPr/>
        </p:nvSpPr>
        <p:spPr>
          <a:xfrm>
            <a:off x="6588224" y="2743760"/>
            <a:ext cx="2304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Orange </a:t>
            </a:r>
            <a:r>
              <a:rPr lang="sv-SE" i="1" dirty="0"/>
              <a:t>vs</a:t>
            </a:r>
            <a:r>
              <a:rPr lang="sv-SE" dirty="0"/>
              <a:t> </a:t>
            </a:r>
            <a:r>
              <a:rPr lang="sv-SE" dirty="0" err="1"/>
              <a:t>purple</a:t>
            </a:r>
            <a:r>
              <a:rPr lang="sv-SE" dirty="0"/>
              <a:t>: hur mycket is the </a:t>
            </a:r>
            <a:r>
              <a:rPr lang="sv-SE" dirty="0" err="1"/>
              <a:t>theme</a:t>
            </a:r>
            <a:r>
              <a:rPr lang="sv-SE" dirty="0"/>
              <a:t> </a:t>
            </a:r>
            <a:r>
              <a:rPr lang="sv-SE" dirty="0" err="1"/>
              <a:t>discussed</a:t>
            </a:r>
            <a:r>
              <a:rPr lang="sv-SE" dirty="0"/>
              <a:t> in </a:t>
            </a:r>
            <a:r>
              <a:rPr lang="sv-SE" dirty="0" err="1"/>
              <a:t>northern</a:t>
            </a:r>
            <a:r>
              <a:rPr lang="sv-SE" dirty="0"/>
              <a:t> </a:t>
            </a:r>
            <a:r>
              <a:rPr lang="sv-SE" i="1" dirty="0"/>
              <a:t>vs </a:t>
            </a:r>
            <a:r>
              <a:rPr lang="sv-SE" dirty="0" err="1"/>
              <a:t>southern</a:t>
            </a:r>
            <a:r>
              <a:rPr lang="sv-SE" dirty="0"/>
              <a:t> Sweden.</a:t>
            </a:r>
          </a:p>
        </p:txBody>
      </p:sp>
    </p:spTree>
    <p:extLst>
      <p:ext uri="{BB962C8B-B14F-4D97-AF65-F5344CB8AC3E}">
        <p14:creationId xmlns:p14="http://schemas.microsoft.com/office/powerpoint/2010/main" val="759766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577BF-40EF-4E86-9C0C-861F2E2E8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Simplifying the reading o</a:t>
            </a:r>
            <a:r>
              <a:rPr lang="en-GB" dirty="0"/>
              <a:t>f historical texts</a:t>
            </a:r>
            <a:endParaRPr lang="en-GB" noProof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320F85-168D-4467-ABF1-9C0218FBB5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236515" y="1916832"/>
            <a:ext cx="6383632" cy="4197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8E44A-CCC7-4DA3-80B9-59E59C525A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48</a:t>
            </a:fld>
            <a:endParaRPr lang="sv-S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AEC34-749C-46F1-AA24-3CF183994F09}"/>
              </a:ext>
            </a:extLst>
          </p:cNvPr>
          <p:cNvSpPr txBox="1"/>
          <p:nvPr/>
        </p:nvSpPr>
        <p:spPr>
          <a:xfrm>
            <a:off x="216024" y="6361583"/>
            <a:ext cx="9108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err="1">
                <a:latin typeface="Arial" panose="020B0604020202020204" pitchFamily="34" charset="0"/>
                <a:cs typeface="Arial" panose="020B0604020202020204" pitchFamily="34" charset="0"/>
              </a:rPr>
              <a:t>Adesam</a:t>
            </a:r>
            <a:r>
              <a:rPr lang="sv-SE" sz="1400" dirty="0">
                <a:latin typeface="Arial" panose="020B0604020202020204" pitchFamily="34" charset="0"/>
                <a:cs typeface="Arial" panose="020B0604020202020204" pitchFamily="34" charset="0"/>
              </a:rPr>
              <a:t>, Ahlberg and </a:t>
            </a:r>
            <a:r>
              <a:rPr lang="sv-SE" sz="1400" dirty="0" err="1">
                <a:latin typeface="Arial" panose="020B0604020202020204" pitchFamily="34" charset="0"/>
                <a:cs typeface="Arial" panose="020B0604020202020204" pitchFamily="34" charset="0"/>
              </a:rPr>
              <a:t>Bouma</a:t>
            </a:r>
            <a:r>
              <a:rPr lang="sv-SE" sz="1400" dirty="0">
                <a:latin typeface="Arial" panose="020B0604020202020204" pitchFamily="34" charset="0"/>
                <a:cs typeface="Arial" panose="020B0604020202020204" pitchFamily="34" charset="0"/>
              </a:rPr>
              <a:t> (2018).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FSvReader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– Exploring Old Swedish cultural heritage texts</a:t>
            </a:r>
          </a:p>
        </p:txBody>
      </p:sp>
    </p:spTree>
    <p:extLst>
      <p:ext uri="{BB962C8B-B14F-4D97-AF65-F5344CB8AC3E}">
        <p14:creationId xmlns:p14="http://schemas.microsoft.com/office/powerpoint/2010/main" val="1872219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81C4-277B-43A8-8EC4-10ADB75F6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Etcetera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A81D9-3A9E-4447-ADA2-A117B87CE7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How can one see the </a:t>
            </a:r>
            <a:r>
              <a:rPr lang="en-GB" dirty="0"/>
              <a:t>growth of the consumer society in older Swedish novels (1830–1860)?</a:t>
            </a:r>
          </a:p>
          <a:p>
            <a:r>
              <a:rPr lang="en-GB" dirty="0"/>
              <a:t>Grammar books contain valuable information on thousands of languages. Can this information be extracted automatically?</a:t>
            </a:r>
            <a:r>
              <a:rPr lang="en-GB" noProof="0" dirty="0"/>
              <a:t> </a:t>
            </a:r>
          </a:p>
          <a:p>
            <a:r>
              <a:rPr lang="en-GB" dirty="0"/>
              <a:t>How can </a:t>
            </a:r>
            <a:r>
              <a:rPr lang="en-GB" i="1" dirty="0"/>
              <a:t>data science </a:t>
            </a:r>
            <a:r>
              <a:rPr lang="en-GB" dirty="0"/>
              <a:t>and language technology be used to analyse language change and societal change over time?</a:t>
            </a:r>
            <a:endParaRPr lang="en-GB" noProof="0" dirty="0"/>
          </a:p>
          <a:p>
            <a:pPr marL="0" indent="0">
              <a:buNone/>
            </a:pPr>
            <a:r>
              <a:rPr lang="en-GB" noProof="0" dirty="0">
                <a:hlinkClick r:id="rId2"/>
              </a:rPr>
              <a:t>https://spraakbanken.gu.se/swe/forskning</a:t>
            </a:r>
            <a:endParaRPr lang="en-GB" noProof="0" dirty="0"/>
          </a:p>
          <a:p>
            <a:pPr marL="0" indent="0">
              <a:buNone/>
            </a:pPr>
            <a:r>
              <a:rPr lang="en-GB" noProof="0" dirty="0">
                <a:hlinkClick r:id="rId3"/>
              </a:rPr>
              <a:t>https://spraakbanken.gu.se/swe/publikationer</a:t>
            </a:r>
            <a:endParaRPr lang="en-GB" noProof="0" dirty="0"/>
          </a:p>
          <a:p>
            <a:endParaRPr lang="en-GB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D4616-DC32-4160-AB53-44E88F16F0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49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7163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C68C1-CBB6-4E59-BFB2-7ECD676D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Who </a:t>
            </a:r>
            <a:r>
              <a:rPr lang="en-GB" dirty="0"/>
              <a:t>needs </a:t>
            </a:r>
            <a:r>
              <a:rPr lang="en-GB" noProof="0" dirty="0" err="1"/>
              <a:t>Språkbanken</a:t>
            </a:r>
            <a:r>
              <a:rPr lang="en-GB" noProof="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2906B-DAC7-4517-A0F8-1EE1BE6C613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84000" y="2276872"/>
            <a:ext cx="7488237" cy="646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noProof="0" dirty="0"/>
              <a:t>Scientists, organisations, companies who are working </a:t>
            </a:r>
            <a:br>
              <a:rPr lang="en-GB" noProof="0" dirty="0"/>
            </a:br>
            <a:r>
              <a:rPr lang="en-GB" noProof="0" dirty="0"/>
              <a:t>with human communication, e.g.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81CFF-93F8-4869-A086-8766BA717B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5</a:t>
            </a:fld>
            <a:endParaRPr lang="sv-SE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4AB5A0-5448-4D3D-8714-F638AA6B730B}"/>
              </a:ext>
            </a:extLst>
          </p:cNvPr>
          <p:cNvSpPr txBox="1">
            <a:spLocks/>
          </p:cNvSpPr>
          <p:nvPr/>
        </p:nvSpPr>
        <p:spPr>
          <a:xfrm>
            <a:off x="665875" y="3105924"/>
            <a:ext cx="7722549" cy="2915364"/>
          </a:xfrm>
          <a:prstGeom prst="rect">
            <a:avLst/>
          </a:prstGeom>
        </p:spPr>
        <p:txBody>
          <a:bodyPr vert="horz" lIns="0" tIns="0" rIns="0" bIns="0" numCol="2" rtlCol="0">
            <a:normAutofit fontScale="92500" lnSpcReduction="20000"/>
          </a:bodyPr>
          <a:lstStyle>
            <a:lvl1pPr marL="216000" indent="-216000" algn="l" defTabSz="457200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charset="0"/>
              <a:buChar char="•"/>
              <a:defRPr lang="sv-SE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ＭＳ Ｐゴシック" pitchFamily="-65" charset="-128"/>
                <a:cs typeface="ＭＳ Ｐゴシック" charset="0"/>
              </a:defRPr>
            </a:lvl1pPr>
            <a:lvl2pPr marL="432000" indent="-216000" algn="l" defTabSz="457200" rtl="0" eaLnBrk="1" fontAlgn="base" hangingPunct="1">
              <a:lnSpc>
                <a:spcPct val="1100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ＭＳ Ｐゴシック" pitchFamily="-65" charset="-128"/>
                <a:cs typeface="Arial"/>
              </a:defRPr>
            </a:lvl2pPr>
            <a:lvl3pPr marL="648000" indent="-21600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lang="sv-SE"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3pPr>
            <a:lvl4pPr marL="864000" indent="-21600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sv-SE" sz="17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Helvetica" charset="0"/>
                <a:cs typeface="Helvetica"/>
              </a:defRPr>
            </a:lvl4pPr>
            <a:lvl5pPr marL="1080000" indent="-21600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Helvetica" charset="0"/>
                <a:cs typeface="Helvetica"/>
              </a:defRPr>
            </a:lvl5pPr>
            <a:lvl6pPr marL="1616075" indent="-215900" algn="l" defTabSz="457200" rtl="0" eaLnBrk="1" latinLnBrk="0" hangingPunct="1">
              <a:spcBef>
                <a:spcPts val="0"/>
              </a:spcBef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computer scientists</a:t>
            </a:r>
          </a:p>
          <a:p>
            <a:r>
              <a:rPr lang="en-GB" dirty="0"/>
              <a:t>philologists</a:t>
            </a:r>
          </a:p>
          <a:p>
            <a:r>
              <a:rPr lang="en-GB" dirty="0"/>
              <a:t>gender scientists</a:t>
            </a:r>
          </a:p>
          <a:p>
            <a:r>
              <a:rPr lang="en-GB" dirty="0"/>
              <a:t>historians</a:t>
            </a:r>
          </a:p>
          <a:p>
            <a:r>
              <a:rPr lang="en-GB" dirty="0"/>
              <a:t>health scientists</a:t>
            </a:r>
          </a:p>
          <a:p>
            <a:r>
              <a:rPr lang="en-GB" dirty="0"/>
              <a:t>cultural scientists</a:t>
            </a:r>
          </a:p>
          <a:p>
            <a:r>
              <a:rPr lang="en-GB" dirty="0"/>
              <a:t>linguists</a:t>
            </a:r>
          </a:p>
          <a:p>
            <a:r>
              <a:rPr lang="en-GB" dirty="0"/>
              <a:t>literary scholars</a:t>
            </a:r>
          </a:p>
          <a:p>
            <a:r>
              <a:rPr lang="en-GB" dirty="0"/>
              <a:t>media scientists</a:t>
            </a:r>
          </a:p>
          <a:p>
            <a:r>
              <a:rPr lang="en-GB" dirty="0"/>
              <a:t>pedagogues</a:t>
            </a:r>
          </a:p>
          <a:p>
            <a:r>
              <a:rPr lang="en-GB" dirty="0"/>
              <a:t>psychologists</a:t>
            </a:r>
          </a:p>
          <a:p>
            <a:r>
              <a:rPr lang="en-GB" dirty="0"/>
              <a:t>social anthropologists</a:t>
            </a:r>
          </a:p>
          <a:p>
            <a:r>
              <a:rPr lang="en-GB" dirty="0"/>
              <a:t>language technologists</a:t>
            </a:r>
          </a:p>
          <a:p>
            <a:r>
              <a:rPr lang="en-GB" dirty="0"/>
              <a:t>political scientists</a:t>
            </a:r>
          </a:p>
          <a:p>
            <a:r>
              <a:rPr lang="en-GB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372084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99132800-6C94-4457-9260-321CFDA679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>
          <a:xfrm>
            <a:off x="2898068" y="3284984"/>
            <a:ext cx="3347864" cy="251089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196A82B-6C7D-4057-8396-9A8513C9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TODO To do together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36296" y="6473434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>
                <a:solidFill>
                  <a:schemeClr val="bg1"/>
                </a:solidFill>
              </a:rPr>
              <a:t>Foto: Johanna Berg</a:t>
            </a:r>
          </a:p>
        </p:txBody>
      </p:sp>
    </p:spTree>
    <p:extLst>
      <p:ext uri="{BB962C8B-B14F-4D97-AF65-F5344CB8AC3E}">
        <p14:creationId xmlns:p14="http://schemas.microsoft.com/office/powerpoint/2010/main" val="3545444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A87F76-5F15-48AC-9EBC-A22C421F3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Things we do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569556-90A4-41FE-BBFC-D1EAF516165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We educate in language </a:t>
            </a:r>
            <a:r>
              <a:rPr lang="en-GB" noProof="0" dirty="0" err="1"/>
              <a:t>technnology</a:t>
            </a:r>
            <a:r>
              <a:rPr lang="en-GB" noProof="0" dirty="0"/>
              <a:t> </a:t>
            </a:r>
          </a:p>
          <a:p>
            <a:pPr lvl="1"/>
            <a:r>
              <a:rPr lang="en-GB" noProof="0" dirty="0"/>
              <a:t>and supervise master theses</a:t>
            </a:r>
          </a:p>
          <a:p>
            <a:r>
              <a:rPr lang="en-GB" dirty="0"/>
              <a:t>We supervise PhD students</a:t>
            </a:r>
            <a:endParaRPr lang="en-GB" noProof="0" dirty="0"/>
          </a:p>
          <a:p>
            <a:pPr lvl="1"/>
            <a:r>
              <a:rPr lang="en-GB" noProof="0" dirty="0">
                <a:hlinkClick r:id="rId2"/>
              </a:rPr>
              <a:t>https://spraakbanken.gu.se/swe/phd-program</a:t>
            </a:r>
            <a:endParaRPr lang="en-GB" noProof="0" dirty="0"/>
          </a:p>
          <a:p>
            <a:r>
              <a:rPr lang="en-GB" noProof="0" dirty="0"/>
              <a:t>We inform about our resources, our research, and language</a:t>
            </a:r>
          </a:p>
          <a:p>
            <a:pPr lvl="1"/>
            <a:r>
              <a:rPr lang="en-GB" noProof="0" dirty="0"/>
              <a:t>workshops</a:t>
            </a:r>
          </a:p>
          <a:p>
            <a:pPr lvl="1"/>
            <a:r>
              <a:rPr lang="en-GB" noProof="0" dirty="0"/>
              <a:t>the </a:t>
            </a:r>
            <a:r>
              <a:rPr lang="en-GB" noProof="0" dirty="0" err="1"/>
              <a:t>Språkbanken</a:t>
            </a:r>
            <a:r>
              <a:rPr lang="en-GB" dirty="0"/>
              <a:t> blog: </a:t>
            </a:r>
            <a:r>
              <a:rPr lang="en-GB" dirty="0">
                <a:hlinkClick r:id="rId3"/>
              </a:rPr>
              <a:t>https://spraakbanken.gu.se/blogg</a:t>
            </a:r>
            <a:r>
              <a:rPr lang="en-GB" dirty="0"/>
              <a:t> </a:t>
            </a:r>
            <a:endParaRPr lang="en-GB" noProof="0" dirty="0"/>
          </a:p>
          <a:p>
            <a:r>
              <a:rPr lang="en-GB" noProof="0" dirty="0"/>
              <a:t>We answer questions from researchers, and from the public</a:t>
            </a:r>
          </a:p>
          <a:p>
            <a:pPr lvl="1"/>
            <a:r>
              <a:rPr lang="en-GB" noProof="0" dirty="0">
                <a:hlinkClick r:id="rId4"/>
              </a:rPr>
              <a:t>https://spraakbanken.gu.se/swe/info</a:t>
            </a:r>
            <a:endParaRPr lang="en-GB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51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63480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A87F76-5F15-48AC-9EBC-A22C421F3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Things we can do, </a:t>
            </a:r>
            <a:r>
              <a:rPr lang="en-GB" dirty="0" err="1"/>
              <a:t>todo</a:t>
            </a:r>
            <a:r>
              <a:rPr lang="en-GB" dirty="0"/>
              <a:t> to do</a:t>
            </a:r>
            <a:endParaRPr lang="en-GB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569556-90A4-41FE-BBFC-D1EAF516165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noProof="0" dirty="0"/>
              <a:t>We can organise a workshop to help you or your students </a:t>
            </a:r>
            <a:br>
              <a:rPr lang="en-GB" noProof="0" dirty="0"/>
            </a:br>
            <a:r>
              <a:rPr lang="en-GB" noProof="0" dirty="0"/>
              <a:t>to get started with </a:t>
            </a:r>
            <a:r>
              <a:rPr lang="en-GB" noProof="0" dirty="0" err="1"/>
              <a:t>Språkbanken</a:t>
            </a:r>
            <a:r>
              <a:rPr lang="en-GB" noProof="0" dirty="0"/>
              <a:t> and language technology</a:t>
            </a:r>
          </a:p>
          <a:p>
            <a:r>
              <a:rPr lang="en-GB" dirty="0"/>
              <a:t>We can help you to use </a:t>
            </a:r>
            <a:r>
              <a:rPr lang="en-GB" dirty="0" err="1"/>
              <a:t>Språkbanken</a:t>
            </a:r>
            <a:r>
              <a:rPr lang="en-GB" dirty="0"/>
              <a:t> for your own research</a:t>
            </a:r>
          </a:p>
          <a:p>
            <a:r>
              <a:rPr lang="en-GB" noProof="0" dirty="0"/>
              <a:t>We can cooperate with you to find new research problems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52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9089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F2FAA-F88D-410A-B045-5DD47E063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000" y="1988840"/>
            <a:ext cx="7920000" cy="2089904"/>
          </a:xfrm>
        </p:spPr>
        <p:txBody>
          <a:bodyPr/>
          <a:lstStyle/>
          <a:p>
            <a:pPr marL="0" indent="0" algn="ctr">
              <a:buNone/>
            </a:pPr>
            <a:r>
              <a:rPr lang="en-GB" noProof="0" dirty="0"/>
              <a:t>Contact</a:t>
            </a:r>
            <a:br>
              <a:rPr lang="en-GB" noProof="0" dirty="0"/>
            </a:br>
            <a:br>
              <a:rPr lang="en-GB" noProof="0" dirty="0"/>
            </a:br>
            <a:r>
              <a:rPr lang="en-GB" sz="2000" noProof="0" dirty="0">
                <a:hlinkClick r:id="rId3"/>
              </a:rPr>
              <a:t>https://</a:t>
            </a:r>
            <a:r>
              <a:rPr lang="en-GB" sz="2000" noProof="0" dirty="0" err="1">
                <a:hlinkClick r:id="rId3"/>
              </a:rPr>
              <a:t>spraakbanken.gu.se</a:t>
            </a:r>
            <a:r>
              <a:rPr lang="en-GB" sz="2000" noProof="0" dirty="0">
                <a:hlinkClick r:id="rId3"/>
              </a:rPr>
              <a:t>/</a:t>
            </a:r>
            <a:br>
              <a:rPr lang="en-GB" sz="2000" noProof="0" dirty="0"/>
            </a:br>
            <a:br>
              <a:rPr lang="en-GB" sz="2000" noProof="0" dirty="0"/>
            </a:br>
            <a:r>
              <a:rPr lang="en-GB" sz="2000" noProof="0" dirty="0">
                <a:hlinkClick r:id="rId4"/>
              </a:rPr>
              <a:t>sb-info@svenska.gu.se</a:t>
            </a:r>
            <a:br>
              <a:rPr lang="en-GB" noProof="0" dirty="0"/>
            </a:b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840" y="143154"/>
            <a:ext cx="2952328" cy="15681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1518" y="6005259"/>
            <a:ext cx="2240946" cy="8151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8313" y="5150891"/>
            <a:ext cx="2914650" cy="7841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1518" y="4182827"/>
            <a:ext cx="2323911" cy="8639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299" y="1901547"/>
            <a:ext cx="1591954" cy="32288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4248" y="1901547"/>
            <a:ext cx="1713126" cy="327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30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5B147-7349-4745-9D13-63201171F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The different flavours of </a:t>
            </a:r>
            <a:r>
              <a:rPr lang="en-GB" noProof="0" dirty="0" err="1"/>
              <a:t>Språkbanken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2D7BB-DF48-4877-B532-8848B66E748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84001" y="2350800"/>
            <a:ext cx="6840328" cy="3816350"/>
          </a:xfrm>
        </p:spPr>
        <p:txBody>
          <a:bodyPr/>
          <a:lstStyle/>
          <a:p>
            <a:r>
              <a:rPr lang="en-GB" b="1" noProof="0" dirty="0" err="1"/>
              <a:t>Nationella</a:t>
            </a:r>
            <a:r>
              <a:rPr lang="en-GB" b="1" noProof="0" dirty="0"/>
              <a:t> </a:t>
            </a:r>
            <a:r>
              <a:rPr lang="en-GB" b="1" noProof="0" dirty="0" err="1"/>
              <a:t>språkbanken</a:t>
            </a:r>
            <a:r>
              <a:rPr lang="en-GB" b="1" noProof="0" dirty="0"/>
              <a:t> </a:t>
            </a:r>
            <a:r>
              <a:rPr lang="en-GB" noProof="0" dirty="0"/>
              <a:t>is a national research infrastructure that is financed by </a:t>
            </a:r>
            <a:r>
              <a:rPr lang="en-GB" noProof="0" dirty="0" err="1"/>
              <a:t>Vetenskapsrådet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/>
              <a:t>and 10 universities and governmental agencies</a:t>
            </a:r>
          </a:p>
          <a:p>
            <a:r>
              <a:rPr lang="en-GB" noProof="0" dirty="0"/>
              <a:t>It consists of three divisions: </a:t>
            </a:r>
            <a:r>
              <a:rPr lang="en-GB" b="1" noProof="0" dirty="0" err="1"/>
              <a:t>Språkbanken</a:t>
            </a:r>
            <a:r>
              <a:rPr lang="en-GB" b="1" noProof="0" dirty="0"/>
              <a:t> </a:t>
            </a:r>
            <a:r>
              <a:rPr lang="en-GB" b="1" noProof="0" dirty="0">
                <a:solidFill>
                  <a:schemeClr val="accent4"/>
                </a:solidFill>
              </a:rPr>
              <a:t>Sam</a:t>
            </a:r>
            <a:r>
              <a:rPr lang="en-GB" noProof="0" dirty="0"/>
              <a:t>, </a:t>
            </a:r>
            <a:r>
              <a:rPr lang="en-GB" b="1" noProof="0" dirty="0" err="1"/>
              <a:t>Språkbanken</a:t>
            </a:r>
            <a:r>
              <a:rPr lang="en-GB" b="1" noProof="0" dirty="0"/>
              <a:t> </a:t>
            </a:r>
            <a:r>
              <a:rPr lang="en-GB" b="1" noProof="0" dirty="0">
                <a:solidFill>
                  <a:schemeClr val="accent4"/>
                </a:solidFill>
              </a:rPr>
              <a:t>Tal</a:t>
            </a:r>
            <a:r>
              <a:rPr lang="en-GB" noProof="0" dirty="0"/>
              <a:t> and </a:t>
            </a:r>
            <a:r>
              <a:rPr lang="en-GB" b="1" noProof="0" dirty="0" err="1"/>
              <a:t>Språkbanken</a:t>
            </a:r>
            <a:r>
              <a:rPr lang="en-GB" b="1" noProof="0" dirty="0"/>
              <a:t> </a:t>
            </a:r>
            <a:r>
              <a:rPr lang="en-GB" b="1" noProof="0" dirty="0">
                <a:solidFill>
                  <a:schemeClr val="accent4"/>
                </a:solidFill>
              </a:rPr>
              <a:t>Text</a:t>
            </a:r>
          </a:p>
          <a:p>
            <a:r>
              <a:rPr lang="en-GB" noProof="0" dirty="0"/>
              <a:t>This presentation is about </a:t>
            </a:r>
            <a:r>
              <a:rPr lang="en-GB" b="1" noProof="0" dirty="0" err="1"/>
              <a:t>Språkbanken</a:t>
            </a:r>
            <a:r>
              <a:rPr lang="en-GB" b="1" noProof="0" dirty="0"/>
              <a:t> </a:t>
            </a:r>
            <a:r>
              <a:rPr lang="en-GB" b="1" noProof="0" dirty="0">
                <a:solidFill>
                  <a:schemeClr val="accent4"/>
                </a:solidFill>
              </a:rPr>
              <a:t>Text</a:t>
            </a:r>
            <a:r>
              <a:rPr lang="en-GB" noProof="0" dirty="0"/>
              <a:t>, </a:t>
            </a:r>
            <a:br>
              <a:rPr lang="en-GB" noProof="0" dirty="0"/>
            </a:br>
            <a:r>
              <a:rPr lang="en-GB" noProof="0" dirty="0"/>
              <a:t>which is working with written language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0CD02-3EC6-4718-ABDB-7606923035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7900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DA4C816-B556-4020-B113-6B59E34122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521" r="5521"/>
          <a:stretch>
            <a:fillRect/>
          </a:stretch>
        </p:blipFill>
        <p:spPr>
          <a:xfrm>
            <a:off x="2711716" y="3717032"/>
            <a:ext cx="4191772" cy="314382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196A82B-6C7D-4057-8396-9A8513C91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422800"/>
            <a:ext cx="8064000" cy="1294232"/>
          </a:xfrm>
        </p:spPr>
        <p:txBody>
          <a:bodyPr/>
          <a:lstStyle/>
          <a:p>
            <a:r>
              <a:rPr lang="en-GB" noProof="0" dirty="0"/>
              <a:t>Our resources</a:t>
            </a:r>
            <a:br>
              <a:rPr lang="en-GB" noProof="0" dirty="0"/>
            </a:br>
            <a:r>
              <a:rPr lang="en-GB" sz="2400" cap="none" noProof="0" dirty="0"/>
              <a:t>600+ corpora</a:t>
            </a:r>
            <a:br>
              <a:rPr lang="en-GB" sz="2400" cap="none" noProof="0" dirty="0"/>
            </a:br>
            <a:r>
              <a:rPr lang="en-GB" sz="2400" cap="none" noProof="0" dirty="0"/>
              <a:t>57 lexica</a:t>
            </a:r>
            <a:br>
              <a:rPr lang="en-GB" noProof="0" dirty="0"/>
            </a:b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06391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CA84-1C34-40E9-AF33-A4DD860A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a corpus?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8C217-8635-4A83-B3DD-CC2D6D5609F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A corpus is a large digital collection of texts that can be used for, e.g., searching or training AI models</a:t>
            </a:r>
          </a:p>
          <a:p>
            <a:r>
              <a:rPr lang="en-GB" noProof="0" dirty="0"/>
              <a:t>To improve the usefulness, corpora are usually annotated, e.g.</a:t>
            </a:r>
          </a:p>
          <a:p>
            <a:pPr lvl="1"/>
            <a:r>
              <a:rPr lang="en-GB" noProof="0" dirty="0"/>
              <a:t>morphological information (</a:t>
            </a:r>
            <a:r>
              <a:rPr lang="en-GB" i="1" noProof="0" dirty="0" err="1"/>
              <a:t>boken</a:t>
            </a:r>
            <a:r>
              <a:rPr lang="en-GB" i="1" noProof="0" dirty="0"/>
              <a:t> </a:t>
            </a:r>
            <a:r>
              <a:rPr lang="en-GB" noProof="0" dirty="0"/>
              <a:t>is a noun in singular definite form, </a:t>
            </a:r>
            <a:br>
              <a:rPr lang="en-GB" noProof="0" dirty="0"/>
            </a:br>
            <a:r>
              <a:rPr lang="en-GB" noProof="0" dirty="0"/>
              <a:t>and is the same word as </a:t>
            </a:r>
            <a:r>
              <a:rPr lang="en-GB" i="1" noProof="0" dirty="0" err="1"/>
              <a:t>bok</a:t>
            </a:r>
            <a:r>
              <a:rPr lang="en-GB" noProof="0" dirty="0"/>
              <a:t>, </a:t>
            </a:r>
            <a:r>
              <a:rPr lang="en-GB" i="1" noProof="0" dirty="0" err="1"/>
              <a:t>böcker</a:t>
            </a:r>
            <a:r>
              <a:rPr lang="en-GB" i="1" noProof="0" dirty="0"/>
              <a:t> </a:t>
            </a:r>
            <a:r>
              <a:rPr lang="en-GB" noProof="0" dirty="0"/>
              <a:t>and </a:t>
            </a:r>
            <a:r>
              <a:rPr lang="en-GB" i="1" noProof="0" dirty="0" err="1"/>
              <a:t>böckerna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syntactic (</a:t>
            </a:r>
            <a:r>
              <a:rPr lang="en-GB" i="1" noProof="0" dirty="0" err="1"/>
              <a:t>bok</a:t>
            </a:r>
            <a:r>
              <a:rPr lang="en-GB" i="1" noProof="0" dirty="0"/>
              <a:t> </a:t>
            </a:r>
            <a:r>
              <a:rPr lang="en-GB" noProof="0" dirty="0"/>
              <a:t>is the object in </a:t>
            </a:r>
            <a:r>
              <a:rPr lang="en-GB" i="1" dirty="0"/>
              <a:t>jag </a:t>
            </a:r>
            <a:r>
              <a:rPr lang="en-GB" i="1" dirty="0" err="1"/>
              <a:t>läser</a:t>
            </a:r>
            <a:r>
              <a:rPr lang="en-GB" i="1" dirty="0"/>
              <a:t> </a:t>
            </a:r>
            <a:r>
              <a:rPr lang="en-GB" i="1" dirty="0" err="1"/>
              <a:t>en</a:t>
            </a:r>
            <a:r>
              <a:rPr lang="en-GB" i="1" dirty="0"/>
              <a:t> </a:t>
            </a:r>
            <a:r>
              <a:rPr lang="en-GB" i="1" dirty="0" err="1"/>
              <a:t>bok</a:t>
            </a:r>
            <a:r>
              <a:rPr lang="en-GB" dirty="0"/>
              <a:t>)</a:t>
            </a:r>
            <a:endParaRPr lang="en-GB" noProof="0" dirty="0"/>
          </a:p>
          <a:p>
            <a:pPr lvl="1"/>
            <a:r>
              <a:rPr lang="en-GB" noProof="0" dirty="0"/>
              <a:t>semantic information (what is the meaning of the word </a:t>
            </a:r>
            <a:r>
              <a:rPr lang="en-GB" i="1" noProof="0" dirty="0" err="1"/>
              <a:t>bok</a:t>
            </a:r>
            <a:r>
              <a:rPr lang="en-GB" noProof="0" dirty="0"/>
              <a:t> in this sentence – a </a:t>
            </a:r>
            <a:r>
              <a:rPr lang="en-GB" noProof="0" dirty="0" err="1"/>
              <a:t>writte</a:t>
            </a:r>
            <a:r>
              <a:rPr lang="en-GB" dirty="0"/>
              <a:t>n text, or a tree</a:t>
            </a:r>
            <a:r>
              <a:rPr lang="en-GB" noProof="0" dirty="0"/>
              <a:t>?)</a:t>
            </a:r>
          </a:p>
          <a:p>
            <a:pPr lvl="1"/>
            <a:r>
              <a:rPr lang="en-GB" noProof="0" dirty="0"/>
              <a:t>metadata (what kind of text is it? who wrote the text? when?)</a:t>
            </a:r>
          </a:p>
          <a:p>
            <a:r>
              <a:rPr lang="en-GB" noProof="0" dirty="0"/>
              <a:t>The annotation is most often made automatically by computer algorithms (and therefore contains errors)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6A96E-9F68-4F5E-B471-F72C0960FA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16851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F865E-51FD-47FD-A7C6-84614FD3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Some of </a:t>
            </a:r>
            <a:r>
              <a:rPr lang="en-GB" noProof="0" dirty="0" err="1"/>
              <a:t>Språkbanken’s</a:t>
            </a:r>
            <a:r>
              <a:rPr lang="en-GB" noProof="0" dirty="0"/>
              <a:t> corpora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1563B-1C91-430F-B9FC-B094FC9713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numCol="2" anchor="t">
            <a:normAutofit/>
          </a:bodyPr>
          <a:lstStyle/>
          <a:p>
            <a:r>
              <a:rPr lang="en-GB" dirty="0"/>
              <a:t>Novels</a:t>
            </a:r>
            <a:endParaRPr lang="en-GB" noProof="0" dirty="0"/>
          </a:p>
          <a:p>
            <a:r>
              <a:rPr lang="en-GB" noProof="0" dirty="0"/>
              <a:t>Newspapers</a:t>
            </a:r>
          </a:p>
          <a:p>
            <a:r>
              <a:rPr lang="en-GB" noProof="0" dirty="0"/>
              <a:t>Journals</a:t>
            </a:r>
          </a:p>
          <a:p>
            <a:r>
              <a:rPr lang="en-GB" noProof="0" dirty="0" err="1"/>
              <a:t>Sociala</a:t>
            </a:r>
            <a:r>
              <a:rPr lang="en-GB" noProof="0" dirty="0"/>
              <a:t> media</a:t>
            </a:r>
          </a:p>
          <a:p>
            <a:pPr lvl="1"/>
            <a:r>
              <a:rPr lang="en-GB" noProof="0" dirty="0"/>
              <a:t>blogs</a:t>
            </a:r>
          </a:p>
          <a:p>
            <a:pPr lvl="1"/>
            <a:r>
              <a:rPr lang="en-GB" noProof="0" dirty="0"/>
              <a:t>discussion forums</a:t>
            </a:r>
          </a:p>
          <a:p>
            <a:pPr lvl="1"/>
            <a:r>
              <a:rPr lang="en-GB" noProof="0" dirty="0"/>
              <a:t>Twitter</a:t>
            </a:r>
          </a:p>
          <a:p>
            <a:r>
              <a:rPr lang="en-GB" noProof="0" dirty="0"/>
              <a:t>Governmental texts</a:t>
            </a:r>
          </a:p>
          <a:p>
            <a:r>
              <a:rPr lang="en-GB" noProof="0" dirty="0"/>
              <a:t>Wikipedia</a:t>
            </a:r>
          </a:p>
          <a:p>
            <a:r>
              <a:rPr lang="en-GB" noProof="0" dirty="0"/>
              <a:t>Finland Swedish</a:t>
            </a:r>
          </a:p>
          <a:p>
            <a:r>
              <a:rPr lang="en-GB" noProof="0" dirty="0"/>
              <a:t>Historical texts</a:t>
            </a:r>
          </a:p>
          <a:p>
            <a:pPr lvl="1"/>
            <a:r>
              <a:rPr lang="en-GB" noProof="0" dirty="0"/>
              <a:t>Old Swedish</a:t>
            </a:r>
          </a:p>
          <a:p>
            <a:pPr lvl="1"/>
            <a:r>
              <a:rPr lang="en-GB" dirty="0"/>
              <a:t>Modern Swedish</a:t>
            </a:r>
          </a:p>
          <a:p>
            <a:r>
              <a:rPr lang="en-GB" noProof="0" dirty="0"/>
              <a:t>Parallel texts</a:t>
            </a:r>
          </a:p>
          <a:p>
            <a:pPr lvl="1"/>
            <a:r>
              <a:rPr lang="en-GB" noProof="0" dirty="0"/>
              <a:t>the same texts in 25+ languages</a:t>
            </a:r>
          </a:p>
          <a:p>
            <a:r>
              <a:rPr lang="en-GB" noProof="0" dirty="0" err="1"/>
              <a:t>Gigaword</a:t>
            </a:r>
            <a:endParaRPr lang="en-GB" noProof="0" dirty="0"/>
          </a:p>
          <a:p>
            <a:pPr lvl="1"/>
            <a:r>
              <a:rPr lang="en-GB" noProof="0" dirty="0"/>
              <a:t>a large balanced corpus of </a:t>
            </a:r>
            <a:r>
              <a:rPr lang="en-GB" noProof="0" dirty="0" err="1"/>
              <a:t>vairous</a:t>
            </a:r>
            <a:r>
              <a:rPr lang="en-GB" noProof="0" dirty="0"/>
              <a:t> genres from 1950 onwards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4DC2E-CD48-4967-AAF3-0205E196D9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9</a:t>
            </a:fld>
            <a:endParaRPr lang="sv-S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C56E35-891A-46C7-AAE3-96DA7F1A5AC9}"/>
              </a:ext>
            </a:extLst>
          </p:cNvPr>
          <p:cNvSpPr txBox="1"/>
          <p:nvPr/>
        </p:nvSpPr>
        <p:spPr>
          <a:xfrm>
            <a:off x="4583225" y="560465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/>
              <a:t>Användningsexempel kommer snart!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96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Basmallar">
  <a:themeElements>
    <a:clrScheme name="GU">
      <a:dk1>
        <a:sysClr val="windowText" lastClr="000000"/>
      </a:dk1>
      <a:lt1>
        <a:sysClr val="window" lastClr="FFFFFF"/>
      </a:lt1>
      <a:dk2>
        <a:srgbClr val="004B89"/>
      </a:dk2>
      <a:lt2>
        <a:srgbClr val="EEECE1"/>
      </a:lt2>
      <a:accent1>
        <a:srgbClr val="004B89"/>
      </a:accent1>
      <a:accent2>
        <a:srgbClr val="7A99AC"/>
      </a:accent2>
      <a:accent3>
        <a:srgbClr val="9B2743"/>
      </a:accent3>
      <a:accent4>
        <a:srgbClr val="FE5000"/>
      </a:accent4>
      <a:accent5>
        <a:srgbClr val="53682B"/>
      </a:accent5>
      <a:accent6>
        <a:srgbClr val="79CABD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30C2283E-0CE7-4C4B-A9E7-B2AF0E62F657}" vid="{E60472A8-4CBE-B140-937A-C07B250BCE44}"/>
    </a:ext>
  </a:extLst>
</a:theme>
</file>

<file path=ppt/theme/theme2.xml><?xml version="1.0" encoding="utf-8"?>
<a:theme xmlns:a="http://schemas.openxmlformats.org/drawingml/2006/main" name="Start- &amp; slutsido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30C2283E-0CE7-4C4B-A9E7-B2AF0E62F657}" vid="{54357C94-899D-DC42-9881-0B9A88E70D9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1701255_gu_pptmall_4-3tom_sve</Template>
  <TotalTime>9049</TotalTime>
  <Words>1711</Words>
  <Application>Microsoft Macintosh PowerPoint</Application>
  <PresentationFormat>Bildspel på skärmen (4:3)</PresentationFormat>
  <Paragraphs>300</Paragraphs>
  <Slides>53</Slides>
  <Notes>2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53</vt:i4>
      </vt:variant>
    </vt:vector>
  </HeadingPairs>
  <TitlesOfParts>
    <vt:vector size="61" baseType="lpstr">
      <vt:lpstr>Arial</vt:lpstr>
      <vt:lpstr>Arial Bold</vt:lpstr>
      <vt:lpstr>Arial Narrow</vt:lpstr>
      <vt:lpstr>Calibri</vt:lpstr>
      <vt:lpstr>Helvetica</vt:lpstr>
      <vt:lpstr>Wingdings</vt:lpstr>
      <vt:lpstr>Basmallar</vt:lpstr>
      <vt:lpstr>Start- &amp; slutsidor</vt:lpstr>
      <vt:lpstr>a short introduction to</vt:lpstr>
      <vt:lpstr>Overview</vt:lpstr>
      <vt:lpstr>What Is språkbanken?</vt:lpstr>
      <vt:lpstr>What is Språkbanken?</vt:lpstr>
      <vt:lpstr>Who needs Språkbanken?</vt:lpstr>
      <vt:lpstr>The different flavours of Språkbanken</vt:lpstr>
      <vt:lpstr>Our resources 600+ corpora 57 lexica </vt:lpstr>
      <vt:lpstr>What is a corpus?</vt:lpstr>
      <vt:lpstr>Some of Språkbanken’s corpora</vt:lpstr>
      <vt:lpstr>Some of Språkbanken’s lexica</vt:lpstr>
      <vt:lpstr>Our tools</vt:lpstr>
      <vt:lpstr>Our most important tools</vt:lpstr>
      <vt:lpstr>Korp</vt:lpstr>
      <vt:lpstr>Korp – word search  (KWIC = keywords in context)</vt:lpstr>
      <vt:lpstr>Korp – other possibilities</vt:lpstr>
      <vt:lpstr>Korp – trend diagram: language change</vt:lpstr>
      <vt:lpstr>Korp – comparisons  (based on probabilities)</vt:lpstr>
      <vt:lpstr>Korp – word pictures</vt:lpstr>
      <vt:lpstr>Karp</vt:lpstr>
      <vt:lpstr>Karp – the Saldo lexicon</vt:lpstr>
      <vt:lpstr>Karp – etymological dictionary</vt:lpstr>
      <vt:lpstr>Karp – diachronic pivot</vt:lpstr>
      <vt:lpstr>Karp – Blissymbolics</vt:lpstr>
      <vt:lpstr>Korp ♡ Karp – automatic text analysis</vt:lpstr>
      <vt:lpstr>Korp ♡ Karp – the different meanings of grym</vt:lpstr>
      <vt:lpstr>Korp ♡ Karp – the different meanings of grym</vt:lpstr>
      <vt:lpstr>Korp ♡ Karp – the meanings come from Saldo</vt:lpstr>
      <vt:lpstr>Sparv</vt:lpstr>
      <vt:lpstr>Sparv – syntactic analysis</vt:lpstr>
      <vt:lpstr>Sparv – semantic analysis</vt:lpstr>
      <vt:lpstr>Sparv – sentiment analysis</vt:lpstr>
      <vt:lpstr>Strix</vt:lpstr>
      <vt:lpstr>Strix – searching for a document</vt:lpstr>
      <vt:lpstr>Strix – searching within a document</vt:lpstr>
      <vt:lpstr>Strix – searching within a document</vt:lpstr>
      <vt:lpstr>Strix – searching within a document</vt:lpstr>
      <vt:lpstr>Strix – multimodal corpora</vt:lpstr>
      <vt:lpstr>Lärka</vt:lpstr>
      <vt:lpstr>Lärka – generate exercises…</vt:lpstr>
      <vt:lpstr>Lärka – assess texts</vt:lpstr>
      <vt:lpstr>Lärka – assess texts</vt:lpstr>
      <vt:lpstr>Lärka – results</vt:lpstr>
      <vt:lpstr>Installing the tools for yourself</vt:lpstr>
      <vt:lpstr>The need for more data – open data</vt:lpstr>
      <vt:lpstr>Some examples of our research</vt:lpstr>
      <vt:lpstr>Language technology supports medical diagnostics</vt:lpstr>
      <vt:lpstr>What are Swedes discussing on Twitter right now?</vt:lpstr>
      <vt:lpstr>Simplifying the reading of historical texts</vt:lpstr>
      <vt:lpstr>Etcetera</vt:lpstr>
      <vt:lpstr>TODO To do together</vt:lpstr>
      <vt:lpstr>Things we do </vt:lpstr>
      <vt:lpstr>Things we can do, todo to do</vt:lpstr>
      <vt:lpstr>Contact  https://spraakbanken.gu.se/  sb-info@svenska.gu.se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SpråkBanKEN</dc:title>
  <dc:subject/>
  <dc:creator>Sasha</dc:creator>
  <cp:keywords/>
  <dc:description/>
  <cp:lastModifiedBy>Peter Ljunglöf</cp:lastModifiedBy>
  <cp:revision>423</cp:revision>
  <cp:lastPrinted>2014-10-10T12:54:55Z</cp:lastPrinted>
  <dcterms:created xsi:type="dcterms:W3CDTF">2019-04-08T11:46:38Z</dcterms:created>
  <dcterms:modified xsi:type="dcterms:W3CDTF">2019-12-05T21:47:17Z</dcterms:modified>
  <cp:category/>
</cp:coreProperties>
</file>